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52"/>
  </p:notesMasterIdLst>
  <p:handoutMasterIdLst>
    <p:handoutMasterId r:id="rId53"/>
  </p:handoutMasterIdLst>
  <p:sldIdLst>
    <p:sldId id="465" r:id="rId2"/>
    <p:sldId id="466" r:id="rId3"/>
    <p:sldId id="506" r:id="rId4"/>
    <p:sldId id="527" r:id="rId5"/>
    <p:sldId id="467" r:id="rId6"/>
    <p:sldId id="468" r:id="rId7"/>
    <p:sldId id="508" r:id="rId8"/>
    <p:sldId id="469" r:id="rId9"/>
    <p:sldId id="504" r:id="rId10"/>
    <p:sldId id="538" r:id="rId11"/>
    <p:sldId id="514" r:id="rId12"/>
    <p:sldId id="509" r:id="rId13"/>
    <p:sldId id="523" r:id="rId14"/>
    <p:sldId id="524" r:id="rId15"/>
    <p:sldId id="539" r:id="rId16"/>
    <p:sldId id="540" r:id="rId17"/>
    <p:sldId id="541" r:id="rId18"/>
    <p:sldId id="512" r:id="rId19"/>
    <p:sldId id="511" r:id="rId20"/>
    <p:sldId id="513" r:id="rId21"/>
    <p:sldId id="515" r:id="rId22"/>
    <p:sldId id="544" r:id="rId23"/>
    <p:sldId id="551" r:id="rId24"/>
    <p:sldId id="545" r:id="rId25"/>
    <p:sldId id="525" r:id="rId26"/>
    <p:sldId id="526" r:id="rId27"/>
    <p:sldId id="531" r:id="rId28"/>
    <p:sldId id="546" r:id="rId29"/>
    <p:sldId id="547" r:id="rId30"/>
    <p:sldId id="553" r:id="rId31"/>
    <p:sldId id="517" r:id="rId32"/>
    <p:sldId id="528" r:id="rId33"/>
    <p:sldId id="542" r:id="rId34"/>
    <p:sldId id="552" r:id="rId35"/>
    <p:sldId id="519" r:id="rId36"/>
    <p:sldId id="520" r:id="rId37"/>
    <p:sldId id="530" r:id="rId38"/>
    <p:sldId id="543" r:id="rId39"/>
    <p:sldId id="554" r:id="rId40"/>
    <p:sldId id="518" r:id="rId41"/>
    <p:sldId id="548" r:id="rId42"/>
    <p:sldId id="521" r:id="rId43"/>
    <p:sldId id="522" r:id="rId44"/>
    <p:sldId id="534" r:id="rId45"/>
    <p:sldId id="549" r:id="rId46"/>
    <p:sldId id="550" r:id="rId47"/>
    <p:sldId id="532" r:id="rId48"/>
    <p:sldId id="516" r:id="rId49"/>
    <p:sldId id="529" r:id="rId50"/>
    <p:sldId id="499" r:id="rId5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29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i la caille" initials="clc" lastIdx="1" clrIdx="0">
    <p:extLst>
      <p:ext uri="{19B8F6BF-5375-455C-9EA6-DF929625EA0E}">
        <p15:presenceInfo xmlns:p15="http://schemas.microsoft.com/office/powerpoint/2012/main" userId="cari la cai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2A"/>
    <a:srgbClr val="628C3C"/>
    <a:srgbClr val="009AD0"/>
    <a:srgbClr val="D6EDBD"/>
    <a:srgbClr val="C4E59F"/>
    <a:srgbClr val="FFFF00"/>
    <a:srgbClr val="00FF00"/>
    <a:srgbClr val="FF9900"/>
    <a:srgbClr val="FF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16" autoAdjust="0"/>
    <p:restoredTop sz="82424" autoAdjust="0"/>
  </p:normalViewPr>
  <p:slideViewPr>
    <p:cSldViewPr>
      <p:cViewPr varScale="1">
        <p:scale>
          <a:sx n="56" d="100"/>
          <a:sy n="56" d="100"/>
        </p:scale>
        <p:origin x="1440" y="72"/>
      </p:cViewPr>
      <p:guideLst>
        <p:guide orient="horz" pos="2160"/>
        <p:guide pos="2880"/>
        <p:guide pos="2980"/>
      </p:guideLst>
    </p:cSldViewPr>
  </p:slideViewPr>
  <p:outlineViewPr>
    <p:cViewPr>
      <p:scale>
        <a:sx n="33" d="100"/>
        <a:sy n="33" d="100"/>
      </p:scale>
      <p:origin x="0" y="-11148"/>
    </p:cViewPr>
  </p:outlineViewPr>
  <p:notesTextViewPr>
    <p:cViewPr>
      <p:scale>
        <a:sx n="100" d="100"/>
        <a:sy n="100" d="100"/>
      </p:scale>
      <p:origin x="0" y="0"/>
    </p:cViewPr>
  </p:notesTextViewPr>
  <p:sorterViewPr>
    <p:cViewPr>
      <p:scale>
        <a:sx n="75" d="100"/>
        <a:sy n="75" d="100"/>
      </p:scale>
      <p:origin x="0" y="-50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eaa Miller" userId="84ea5e7f-c476-4898-a038-a66d05dee9fd" providerId="ADAL" clId="{CD8D13F9-BAF7-4ADC-BD38-1E7F7C715693}"/>
    <pc:docChg chg="modSld">
      <pc:chgData name="Rheaa Miller" userId="84ea5e7f-c476-4898-a038-a66d05dee9fd" providerId="ADAL" clId="{CD8D13F9-BAF7-4ADC-BD38-1E7F7C715693}" dt="2024-01-13T00:04:23.773" v="4" actId="14100"/>
      <pc:docMkLst>
        <pc:docMk/>
      </pc:docMkLst>
      <pc:sldChg chg="modSp mod">
        <pc:chgData name="Rheaa Miller" userId="84ea5e7f-c476-4898-a038-a66d05dee9fd" providerId="ADAL" clId="{CD8D13F9-BAF7-4ADC-BD38-1E7F7C715693}" dt="2024-01-13T00:04:23.773" v="4" actId="14100"/>
        <pc:sldMkLst>
          <pc:docMk/>
          <pc:sldMk cId="2579769449" sldId="524"/>
        </pc:sldMkLst>
        <pc:spChg chg="mod">
          <ac:chgData name="Rheaa Miller" userId="84ea5e7f-c476-4898-a038-a66d05dee9fd" providerId="ADAL" clId="{CD8D13F9-BAF7-4ADC-BD38-1E7F7C715693}" dt="2024-01-13T00:04:23.773" v="4" actId="14100"/>
          <ac:spMkLst>
            <pc:docMk/>
            <pc:sldMk cId="2579769449" sldId="524"/>
            <ac:spMk id="2" creationId="{5E8C1456-1F2B-4185-97FB-E211812F8D6D}"/>
          </ac:spMkLst>
        </pc:spChg>
        <pc:spChg chg="mod">
          <ac:chgData name="Rheaa Miller" userId="84ea5e7f-c476-4898-a038-a66d05dee9fd" providerId="ADAL" clId="{CD8D13F9-BAF7-4ADC-BD38-1E7F7C715693}" dt="2024-01-13T00:04:20.407" v="3" actId="14100"/>
          <ac:spMkLst>
            <pc:docMk/>
            <pc:sldMk cId="2579769449" sldId="524"/>
            <ac:spMk id="3" creationId="{56AC24BF-F14C-4C7E-A8E1-2224756CD6A1}"/>
          </ac:spMkLst>
        </pc:spChg>
      </pc:sldChg>
      <pc:sldChg chg="modSp mod">
        <pc:chgData name="Rheaa Miller" userId="84ea5e7f-c476-4898-a038-a66d05dee9fd" providerId="ADAL" clId="{CD8D13F9-BAF7-4ADC-BD38-1E7F7C715693}" dt="2024-01-13T00:04:00.221" v="1" actId="14100"/>
        <pc:sldMkLst>
          <pc:docMk/>
          <pc:sldMk cId="2632429305" sldId="528"/>
        </pc:sldMkLst>
        <pc:spChg chg="mod">
          <ac:chgData name="Rheaa Miller" userId="84ea5e7f-c476-4898-a038-a66d05dee9fd" providerId="ADAL" clId="{CD8D13F9-BAF7-4ADC-BD38-1E7F7C715693}" dt="2024-01-13T00:04:00.221" v="1" actId="14100"/>
          <ac:spMkLst>
            <pc:docMk/>
            <pc:sldMk cId="2632429305" sldId="528"/>
            <ac:spMk id="2" creationId="{5E8C1456-1F2B-4185-97FB-E211812F8D6D}"/>
          </ac:spMkLst>
        </pc:spChg>
        <pc:spChg chg="mod">
          <ac:chgData name="Rheaa Miller" userId="84ea5e7f-c476-4898-a038-a66d05dee9fd" providerId="ADAL" clId="{CD8D13F9-BAF7-4ADC-BD38-1E7F7C715693}" dt="2024-01-13T00:03:56.449" v="0" actId="14100"/>
          <ac:spMkLst>
            <pc:docMk/>
            <pc:sldMk cId="2632429305" sldId="528"/>
            <ac:spMk id="3" creationId="{56AC24BF-F14C-4C7E-A8E1-2224756CD6A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dirty="0"/>
          </a:p>
        </p:txBody>
      </p:sp>
      <p:sp>
        <p:nvSpPr>
          <p:cNvPr id="4198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dirty="0"/>
          </a:p>
        </p:txBody>
      </p:sp>
      <p:sp>
        <p:nvSpPr>
          <p:cNvPr id="4198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dirty="0"/>
          </a:p>
        </p:txBody>
      </p:sp>
      <p:sp>
        <p:nvSpPr>
          <p:cNvPr id="4198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1F05732-5725-41AD-8CF3-B2011221BB3E}" type="slidenum">
              <a:rPr lang="en-US"/>
              <a:pPr>
                <a:defRPr/>
              </a:pPr>
              <a:t>‹#›</a:t>
            </a:fld>
            <a:endParaRPr lang="en-US" dirty="0"/>
          </a:p>
        </p:txBody>
      </p:sp>
    </p:spTree>
    <p:extLst>
      <p:ext uri="{BB962C8B-B14F-4D97-AF65-F5344CB8AC3E}">
        <p14:creationId xmlns:p14="http://schemas.microsoft.com/office/powerpoint/2010/main" val="307115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dirty="0"/>
          </a:p>
        </p:txBody>
      </p:sp>
      <p:sp>
        <p:nvSpPr>
          <p:cNvPr id="481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dirty="0"/>
          </a:p>
        </p:txBody>
      </p:sp>
      <p:sp>
        <p:nvSpPr>
          <p:cNvPr id="481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57DF609-6D4F-4676-B38E-F55B20C8CA2F}" type="slidenum">
              <a:rPr lang="en-US"/>
              <a:pPr>
                <a:defRPr/>
              </a:pPr>
              <a:t>‹#›</a:t>
            </a:fld>
            <a:endParaRPr lang="en-US" dirty="0"/>
          </a:p>
        </p:txBody>
      </p:sp>
    </p:spTree>
    <p:extLst>
      <p:ext uri="{BB962C8B-B14F-4D97-AF65-F5344CB8AC3E}">
        <p14:creationId xmlns:p14="http://schemas.microsoft.com/office/powerpoint/2010/main" val="935663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2</a:t>
            </a:fld>
            <a:endParaRPr lang="en-US" dirty="0"/>
          </a:p>
        </p:txBody>
      </p:sp>
    </p:spTree>
    <p:extLst>
      <p:ext uri="{BB962C8B-B14F-4D97-AF65-F5344CB8AC3E}">
        <p14:creationId xmlns:p14="http://schemas.microsoft.com/office/powerpoint/2010/main" val="375373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14</a:t>
            </a:fld>
            <a:endParaRPr lang="en-US" dirty="0"/>
          </a:p>
        </p:txBody>
      </p:sp>
    </p:spTree>
    <p:extLst>
      <p:ext uri="{BB962C8B-B14F-4D97-AF65-F5344CB8AC3E}">
        <p14:creationId xmlns:p14="http://schemas.microsoft.com/office/powerpoint/2010/main" val="2676543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story about you and </a:t>
            </a:r>
            <a:r>
              <a:rPr lang="en-US" dirty="0" err="1"/>
              <a:t>Clarie</a:t>
            </a:r>
            <a:r>
              <a:rPr lang="en-US" dirty="0"/>
              <a:t> at City of Rose City going down to check on the raw water pump station. </a:t>
            </a:r>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21</a:t>
            </a:fld>
            <a:endParaRPr lang="en-US" dirty="0"/>
          </a:p>
        </p:txBody>
      </p:sp>
    </p:spTree>
    <p:extLst>
      <p:ext uri="{BB962C8B-B14F-4D97-AF65-F5344CB8AC3E}">
        <p14:creationId xmlns:p14="http://schemas.microsoft.com/office/powerpoint/2010/main" val="2736653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Switchgears and transformers are well maintained and operational</a:t>
            </a:r>
          </a:p>
          <a:p>
            <a:pPr marL="171450" indent="-171450">
              <a:buFont typeface="Arial" panose="020B0604020202020204" pitchFamily="34" charset="0"/>
              <a:buChar char="•"/>
            </a:pPr>
            <a:r>
              <a:rPr lang="en-US" dirty="0"/>
              <a:t>Removing encroaching limbs and vines</a:t>
            </a:r>
          </a:p>
          <a:p>
            <a:pPr marL="171450" indent="-171450">
              <a:buFont typeface="Arial" panose="020B0604020202020204" pitchFamily="34" charset="0"/>
              <a:buChar char="•"/>
            </a:pPr>
            <a:r>
              <a:rPr lang="en-US" dirty="0"/>
              <a:t>Conducting recommended routine maintenance</a:t>
            </a:r>
          </a:p>
          <a:p>
            <a:pPr marL="171450" indent="-171450">
              <a:buFont typeface="Arial" panose="020B0604020202020204" pitchFamily="34" charset="0"/>
              <a:buChar char="•"/>
            </a:pPr>
            <a:r>
              <a:rPr lang="en-US" dirty="0"/>
              <a:t>Exercising circuit breakers (annually)</a:t>
            </a:r>
          </a:p>
          <a:p>
            <a:pPr marL="171450" indent="-171450">
              <a:buFont typeface="Arial" panose="020B0604020202020204" pitchFamily="34" charset="0"/>
              <a:buChar char="•"/>
            </a:pPr>
            <a:r>
              <a:rPr lang="en-US" dirty="0"/>
              <a:t>Long-term service contracts</a:t>
            </a:r>
          </a:p>
          <a:p>
            <a:endParaRPr lang="en-US" dirty="0"/>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25</a:t>
            </a:fld>
            <a:endParaRPr lang="en-US" dirty="0"/>
          </a:p>
        </p:txBody>
      </p:sp>
    </p:spTree>
    <p:extLst>
      <p:ext uri="{BB962C8B-B14F-4D97-AF65-F5344CB8AC3E}">
        <p14:creationId xmlns:p14="http://schemas.microsoft.com/office/powerpoint/2010/main" val="2221062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Please be very careful that space and camping heaters are those that don’t produce carbon monoxide and have safety controls (e.g., catalytic heaters, etc.)</a:t>
            </a:r>
          </a:p>
          <a:p>
            <a:endParaRPr lang="en-US" dirty="0"/>
          </a:p>
          <a:p>
            <a:r>
              <a:rPr lang="en-US" dirty="0"/>
              <a:t>Provide non-electric heating sources</a:t>
            </a:r>
          </a:p>
          <a:p>
            <a:pPr marL="171450" indent="-171450">
              <a:buFont typeface="Arial" panose="020B0604020202020204" pitchFamily="34" charset="0"/>
              <a:buChar char="•"/>
            </a:pPr>
            <a:r>
              <a:rPr lang="en-US" dirty="0"/>
              <a:t>Catalytic gas heater</a:t>
            </a:r>
          </a:p>
          <a:p>
            <a:pPr marL="171450" indent="-171450">
              <a:buFont typeface="Arial" panose="020B0604020202020204" pitchFamily="34" charset="0"/>
              <a:buChar char="•"/>
            </a:pPr>
            <a:r>
              <a:rPr lang="en-US" dirty="0"/>
              <a:t>Propane heater</a:t>
            </a:r>
          </a:p>
          <a:p>
            <a:pPr marL="171450" indent="-171450">
              <a:buFont typeface="Arial" panose="020B0604020202020204" pitchFamily="34" charset="0"/>
              <a:buChar char="•"/>
            </a:pPr>
            <a:r>
              <a:rPr lang="en-US" dirty="0"/>
              <a:t>Wood burning stove (not common in Texas)</a:t>
            </a:r>
          </a:p>
          <a:p>
            <a:endParaRPr lang="en-US" dirty="0"/>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31</a:t>
            </a:fld>
            <a:endParaRPr lang="en-US" dirty="0"/>
          </a:p>
        </p:txBody>
      </p:sp>
    </p:spTree>
    <p:extLst>
      <p:ext uri="{BB962C8B-B14F-4D97-AF65-F5344CB8AC3E}">
        <p14:creationId xmlns:p14="http://schemas.microsoft.com/office/powerpoint/2010/main" val="2606507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32</a:t>
            </a:fld>
            <a:endParaRPr lang="en-US" dirty="0"/>
          </a:p>
        </p:txBody>
      </p:sp>
    </p:spTree>
    <p:extLst>
      <p:ext uri="{BB962C8B-B14F-4D97-AF65-F5344CB8AC3E}">
        <p14:creationId xmlns:p14="http://schemas.microsoft.com/office/powerpoint/2010/main" val="2903143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35</a:t>
            </a:fld>
            <a:endParaRPr lang="en-US" dirty="0"/>
          </a:p>
        </p:txBody>
      </p:sp>
    </p:spTree>
    <p:extLst>
      <p:ext uri="{BB962C8B-B14F-4D97-AF65-F5344CB8AC3E}">
        <p14:creationId xmlns:p14="http://schemas.microsoft.com/office/powerpoint/2010/main" val="1836452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Protected from adverse weather conditions</a:t>
            </a:r>
          </a:p>
          <a:p>
            <a:pPr marL="171450" indent="-171450">
              <a:buFont typeface="Arial" panose="020B0604020202020204" pitchFamily="34" charset="0"/>
              <a:buChar char="•"/>
            </a:pPr>
            <a:r>
              <a:rPr lang="en-US" dirty="0"/>
              <a:t>For above grade, consider providing an insulated doghouse</a:t>
            </a:r>
          </a:p>
          <a:p>
            <a:pPr marL="171450" indent="-171450">
              <a:buFont typeface="Arial" panose="020B0604020202020204" pitchFamily="34" charset="0"/>
              <a:buChar char="•"/>
            </a:pPr>
            <a:r>
              <a:rPr lang="en-US" dirty="0"/>
              <a:t>For below grade, ensure the pit is dry, insulated and has water/air-tight lid.</a:t>
            </a:r>
          </a:p>
          <a:p>
            <a:endParaRPr lang="en-US" dirty="0"/>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36</a:t>
            </a:fld>
            <a:endParaRPr lang="en-US" dirty="0"/>
          </a:p>
        </p:txBody>
      </p:sp>
    </p:spTree>
    <p:extLst>
      <p:ext uri="{BB962C8B-B14F-4D97-AF65-F5344CB8AC3E}">
        <p14:creationId xmlns:p14="http://schemas.microsoft.com/office/powerpoint/2010/main" val="3012879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solar powered and air diffusers that can be operated with a compressor running on electricity or small generator.</a:t>
            </a:r>
          </a:p>
          <a:p>
            <a:endParaRPr lang="en-US" dirty="0"/>
          </a:p>
          <a:p>
            <a:r>
              <a:rPr lang="en-US" dirty="0"/>
              <a:t>Confirm water levels registered by online sensing equipment. </a:t>
            </a:r>
          </a:p>
          <a:p>
            <a:r>
              <a:rPr lang="en-US" dirty="0"/>
              <a:t>	For example, floating mechanical level indicators can be used to verify the accuracy of sensors and be used when digital sensing equipment is inoperable.</a:t>
            </a:r>
          </a:p>
          <a:p>
            <a:endParaRPr lang="en-US" dirty="0"/>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37</a:t>
            </a:fld>
            <a:endParaRPr lang="en-US" dirty="0"/>
          </a:p>
        </p:txBody>
      </p:sp>
    </p:spTree>
    <p:extLst>
      <p:ext uri="{BB962C8B-B14F-4D97-AF65-F5344CB8AC3E}">
        <p14:creationId xmlns:p14="http://schemas.microsoft.com/office/powerpoint/2010/main" val="4130855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40</a:t>
            </a:fld>
            <a:endParaRPr lang="en-US" dirty="0"/>
          </a:p>
        </p:txBody>
      </p:sp>
    </p:spTree>
    <p:extLst>
      <p:ext uri="{BB962C8B-B14F-4D97-AF65-F5344CB8AC3E}">
        <p14:creationId xmlns:p14="http://schemas.microsoft.com/office/powerpoint/2010/main" val="4229475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freeze of 2021 lots of backflow devices were cracked and leaking.  Also, need to make sure that during the summer months they are unwrapped so you can make sure they are working properly. </a:t>
            </a:r>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42</a:t>
            </a:fld>
            <a:endParaRPr lang="en-US" dirty="0"/>
          </a:p>
        </p:txBody>
      </p:sp>
    </p:spTree>
    <p:extLst>
      <p:ext uri="{BB962C8B-B14F-4D97-AF65-F5344CB8AC3E}">
        <p14:creationId xmlns:p14="http://schemas.microsoft.com/office/powerpoint/2010/main" val="3644048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3</a:t>
            </a:fld>
            <a:endParaRPr lang="en-US" dirty="0"/>
          </a:p>
        </p:txBody>
      </p:sp>
    </p:spTree>
    <p:extLst>
      <p:ext uri="{BB962C8B-B14F-4D97-AF65-F5344CB8AC3E}">
        <p14:creationId xmlns:p14="http://schemas.microsoft.com/office/powerpoint/2010/main" val="1369579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43</a:t>
            </a:fld>
            <a:endParaRPr lang="en-US" dirty="0"/>
          </a:p>
        </p:txBody>
      </p:sp>
    </p:spTree>
    <p:extLst>
      <p:ext uri="{BB962C8B-B14F-4D97-AF65-F5344CB8AC3E}">
        <p14:creationId xmlns:p14="http://schemas.microsoft.com/office/powerpoint/2010/main" val="3061529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These valves normally keep the planes hydraulically separated until power is lost. </a:t>
            </a:r>
          </a:p>
          <a:p>
            <a:endParaRPr lang="en-US" dirty="0"/>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44</a:t>
            </a:fld>
            <a:endParaRPr lang="en-US" dirty="0"/>
          </a:p>
        </p:txBody>
      </p:sp>
    </p:spTree>
    <p:extLst>
      <p:ext uri="{BB962C8B-B14F-4D97-AF65-F5344CB8AC3E}">
        <p14:creationId xmlns:p14="http://schemas.microsoft.com/office/powerpoint/2010/main" val="4248294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putting out public education before the winter season. </a:t>
            </a:r>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46</a:t>
            </a:fld>
            <a:endParaRPr lang="en-US" dirty="0"/>
          </a:p>
        </p:txBody>
      </p:sp>
    </p:spTree>
    <p:extLst>
      <p:ext uri="{BB962C8B-B14F-4D97-AF65-F5344CB8AC3E}">
        <p14:creationId xmlns:p14="http://schemas.microsoft.com/office/powerpoint/2010/main" val="1482824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have a stock pile of extra equipment for when emergencies happen. </a:t>
            </a:r>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47</a:t>
            </a:fld>
            <a:endParaRPr lang="en-US" dirty="0"/>
          </a:p>
        </p:txBody>
      </p:sp>
    </p:spTree>
    <p:extLst>
      <p:ext uri="{BB962C8B-B14F-4D97-AF65-F5344CB8AC3E}">
        <p14:creationId xmlns:p14="http://schemas.microsoft.com/office/powerpoint/2010/main" val="377020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volunteer fire department or maybe other city employees. </a:t>
            </a:r>
          </a:p>
          <a:p>
            <a:r>
              <a:rPr lang="en-US" dirty="0"/>
              <a:t>Some plants do facility walk throughs daily. Its in their SOP so that they can address any problems immediately. </a:t>
            </a:r>
          </a:p>
          <a:p>
            <a:r>
              <a:rPr lang="en-US" dirty="0"/>
              <a:t>Good </a:t>
            </a:r>
            <a:r>
              <a:rPr lang="en-US" dirty="0" err="1"/>
              <a:t>youtube</a:t>
            </a:r>
            <a:r>
              <a:rPr lang="en-US" dirty="0"/>
              <a:t> videos on weather slips, trips and falls. </a:t>
            </a:r>
          </a:p>
          <a:p>
            <a:endParaRPr lang="en-US" dirty="0"/>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48</a:t>
            </a:fld>
            <a:endParaRPr lang="en-US" dirty="0"/>
          </a:p>
        </p:txBody>
      </p:sp>
    </p:spTree>
    <p:extLst>
      <p:ext uri="{BB962C8B-B14F-4D97-AF65-F5344CB8AC3E}">
        <p14:creationId xmlns:p14="http://schemas.microsoft.com/office/powerpoint/2010/main" val="2194599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Flower pot with candle for a heater. </a:t>
            </a:r>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49</a:t>
            </a:fld>
            <a:endParaRPr lang="en-US" dirty="0"/>
          </a:p>
        </p:txBody>
      </p:sp>
    </p:spTree>
    <p:extLst>
      <p:ext uri="{BB962C8B-B14F-4D97-AF65-F5344CB8AC3E}">
        <p14:creationId xmlns:p14="http://schemas.microsoft.com/office/powerpoint/2010/main" val="2185656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Hail damage in Dallas where they had to do multiple rebuilds of the plant. </a:t>
            </a:r>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4</a:t>
            </a:fld>
            <a:endParaRPr lang="en-US" dirty="0"/>
          </a:p>
        </p:txBody>
      </p:sp>
    </p:spTree>
    <p:extLst>
      <p:ext uri="{BB962C8B-B14F-4D97-AF65-F5344CB8AC3E}">
        <p14:creationId xmlns:p14="http://schemas.microsoft.com/office/powerpoint/2010/main" val="381451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5</a:t>
            </a:fld>
            <a:endParaRPr lang="en-US" dirty="0"/>
          </a:p>
        </p:txBody>
      </p:sp>
    </p:spTree>
    <p:extLst>
      <p:ext uri="{BB962C8B-B14F-4D97-AF65-F5344CB8AC3E}">
        <p14:creationId xmlns:p14="http://schemas.microsoft.com/office/powerpoint/2010/main" val="589365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identify critical customers – talk about the hospitals during Harvey and them not having water for weeks. The hospital called R10 and asked it they could have water stored onsite at all times in big tanks to prevent this in the future. They also talked about becoming their own PWS. ( one thing is bottled water but in an event like this the roads are not passible and cannot get bottled water or water haulers)</a:t>
            </a:r>
          </a:p>
          <a:p>
            <a:r>
              <a:rPr lang="en-US" dirty="0"/>
              <a:t>- practice at least once a year a mock natural disaster drill and have all staff involved in it.</a:t>
            </a:r>
          </a:p>
          <a:p>
            <a:r>
              <a:rPr lang="en-US" dirty="0"/>
              <a:t>- update plant and distribution maps/schematics – example would be you need to figure out where a valve is located but you cannot find it because the maps are out of date. Another examples would be talking to your field guys making sure that when a valve is turned off that is turned back on after the disaster. </a:t>
            </a:r>
          </a:p>
          <a:p>
            <a:r>
              <a:rPr lang="en-US" dirty="0"/>
              <a:t>Plant operations manuals should include a section for man-made and natural disasters and what the plant is going to do in the even of those happening. </a:t>
            </a:r>
          </a:p>
          <a:p>
            <a:r>
              <a:rPr lang="en-US" dirty="0"/>
              <a:t>Preventative maintenance – checking generators on a </a:t>
            </a:r>
            <a:r>
              <a:rPr lang="en-US" dirty="0" err="1"/>
              <a:t>viweekly</a:t>
            </a:r>
            <a:r>
              <a:rPr lang="en-US" dirty="0"/>
              <a:t> basis - </a:t>
            </a:r>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7</a:t>
            </a:fld>
            <a:endParaRPr lang="en-US" dirty="0"/>
          </a:p>
        </p:txBody>
      </p:sp>
    </p:spTree>
    <p:extLst>
      <p:ext uri="{BB962C8B-B14F-4D97-AF65-F5344CB8AC3E}">
        <p14:creationId xmlns:p14="http://schemas.microsoft.com/office/powerpoint/2010/main" val="1072896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preventative maintenance of critical infrastructure if you see the tank is starting to have significant rust. Budgeting out money or getting in fixed before hurricane season would be best.  </a:t>
            </a:r>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10</a:t>
            </a:fld>
            <a:endParaRPr lang="en-US" dirty="0"/>
          </a:p>
        </p:txBody>
      </p:sp>
    </p:spTree>
    <p:extLst>
      <p:ext uri="{BB962C8B-B14F-4D97-AF65-F5344CB8AC3E}">
        <p14:creationId xmlns:p14="http://schemas.microsoft.com/office/powerpoint/2010/main" val="4041855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have a staff meeting monthly to check up on these issues and see if they are being taken care of. Also, come up with a list together involving everyone not just mayor or city manager. Operators should be included in planning and making list.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Develop a preemptive plan checklist (e.g., winterization, flood protection, etc.)</a:t>
            </a:r>
          </a:p>
          <a:p>
            <a:endParaRPr lang="en-US" dirty="0"/>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11</a:t>
            </a:fld>
            <a:endParaRPr lang="en-US" dirty="0"/>
          </a:p>
        </p:txBody>
      </p:sp>
    </p:spTree>
    <p:extLst>
      <p:ext uri="{BB962C8B-B14F-4D97-AF65-F5344CB8AC3E}">
        <p14:creationId xmlns:p14="http://schemas.microsoft.com/office/powerpoint/2010/main" val="179925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go below a 15 day supply of chemicals at all times. </a:t>
            </a:r>
          </a:p>
          <a:p>
            <a:r>
              <a:rPr lang="en-US" dirty="0"/>
              <a:t>Storing</a:t>
            </a:r>
          </a:p>
          <a:p>
            <a:endParaRPr lang="en-US" dirty="0"/>
          </a:p>
          <a:p>
            <a:pPr marL="457200" indent="-457200">
              <a:spcAft>
                <a:spcPts val="300"/>
              </a:spcAft>
              <a:buFont typeface="Wingdings" panose="05000000000000000000" pitchFamily="2" charset="2"/>
              <a:buChar char="q"/>
            </a:pPr>
            <a:r>
              <a:rPr lang="en-US" sz="1200" dirty="0"/>
              <a:t>Stage fuel cans at remote locations in case road conditions limit access (make sure that they are protected from weather and heat sources) </a:t>
            </a:r>
          </a:p>
          <a:p>
            <a:pPr marL="457200" indent="-457200">
              <a:spcAft>
                <a:spcPts val="300"/>
              </a:spcAft>
              <a:buFont typeface="Wingdings" panose="05000000000000000000" pitchFamily="2" charset="2"/>
              <a:buChar char="q"/>
            </a:pPr>
            <a:r>
              <a:rPr lang="en-US" sz="1200" dirty="0"/>
              <a:t>Ensure that you have at least a 15-day supply of water treatment chemicals (based on the design capacity of the treatment plant).</a:t>
            </a:r>
          </a:p>
          <a:p>
            <a:r>
              <a:rPr lang="en-US" dirty="0"/>
              <a:t> </a:t>
            </a:r>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12</a:t>
            </a:fld>
            <a:endParaRPr lang="en-US" dirty="0"/>
          </a:p>
        </p:txBody>
      </p:sp>
    </p:spTree>
    <p:extLst>
      <p:ext uri="{BB962C8B-B14F-4D97-AF65-F5344CB8AC3E}">
        <p14:creationId xmlns:p14="http://schemas.microsoft.com/office/powerpoint/2010/main" val="3125227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Alum and caustic are very susceptible to freezing. Additionally, cold weather thickens many chemicals limiting the amount of chemical pumps can deliver.</a:t>
            </a:r>
          </a:p>
          <a:p>
            <a:endParaRPr lang="en-US" dirty="0"/>
          </a:p>
          <a:p>
            <a:r>
              <a:rPr lang="en-US" dirty="0"/>
              <a:t>Be careful not to cause a fire hazard or oxygen deficient environment.</a:t>
            </a:r>
          </a:p>
        </p:txBody>
      </p:sp>
      <p:sp>
        <p:nvSpPr>
          <p:cNvPr id="4" name="Slide Number Placeholder 3"/>
          <p:cNvSpPr>
            <a:spLocks noGrp="1"/>
          </p:cNvSpPr>
          <p:nvPr>
            <p:ph type="sldNum" sz="quarter" idx="5"/>
          </p:nvPr>
        </p:nvSpPr>
        <p:spPr/>
        <p:txBody>
          <a:bodyPr/>
          <a:lstStyle/>
          <a:p>
            <a:pPr>
              <a:defRPr/>
            </a:pPr>
            <a:fld id="{257DF609-6D4F-4676-B38E-F55B20C8CA2F}" type="slidenum">
              <a:rPr lang="en-US" smtClean="0"/>
              <a:pPr>
                <a:defRPr/>
              </a:pPr>
              <a:t>13</a:t>
            </a:fld>
            <a:endParaRPr lang="en-US" dirty="0"/>
          </a:p>
        </p:txBody>
      </p:sp>
    </p:spTree>
    <p:extLst>
      <p:ext uri="{BB962C8B-B14F-4D97-AF65-F5344CB8AC3E}">
        <p14:creationId xmlns:p14="http://schemas.microsoft.com/office/powerpoint/2010/main" val="893739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460B5-BAA2-4E3C-B494-96199685AD0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4EDEF8-97AD-4530-90C2-4AA636BFE6F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46A6F1-12A6-42EB-A246-0411CD433042}"/>
              </a:ext>
            </a:extLst>
          </p:cNvPr>
          <p:cNvSpPr>
            <a:spLocks noGrp="1"/>
          </p:cNvSpPr>
          <p:nvPr>
            <p:ph type="dt" sz="half" idx="10"/>
          </p:nvPr>
        </p:nvSpPr>
        <p:spPr/>
        <p:txBody>
          <a:bodyPr/>
          <a:lstStyle/>
          <a:p>
            <a:fld id="{395BAB9A-4FD0-4ACD-BFBC-88662944FE0C}" type="datetime1">
              <a:rPr lang="en-US" smtClean="0"/>
              <a:t>1/12/2024</a:t>
            </a:fld>
            <a:endParaRPr lang="en-US"/>
          </a:p>
        </p:txBody>
      </p:sp>
      <p:sp>
        <p:nvSpPr>
          <p:cNvPr id="5" name="Footer Placeholder 4">
            <a:extLst>
              <a:ext uri="{FF2B5EF4-FFF2-40B4-BE49-F238E27FC236}">
                <a16:creationId xmlns:a16="http://schemas.microsoft.com/office/drawing/2014/main" id="{0624C3A6-8BF1-4442-9151-4338351D5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2A10EB-FFFE-45AD-B0E0-375BC582DE33}"/>
              </a:ext>
            </a:extLst>
          </p:cNvPr>
          <p:cNvSpPr>
            <a:spLocks noGrp="1"/>
          </p:cNvSpPr>
          <p:nvPr>
            <p:ph type="sldNum" sz="quarter" idx="12"/>
          </p:nvPr>
        </p:nvSpPr>
        <p:spPr/>
        <p:txBody>
          <a:bodyPr/>
          <a:lstStyle/>
          <a:p>
            <a:fld id="{73F9939F-1474-4192-BEAE-819FD8A0D2A3}" type="slidenum">
              <a:rPr lang="en-US" smtClean="0"/>
              <a:t>‹#›</a:t>
            </a:fld>
            <a:endParaRPr lang="en-US"/>
          </a:p>
        </p:txBody>
      </p:sp>
    </p:spTree>
    <p:extLst>
      <p:ext uri="{BB962C8B-B14F-4D97-AF65-F5344CB8AC3E}">
        <p14:creationId xmlns:p14="http://schemas.microsoft.com/office/powerpoint/2010/main" val="72091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C74D-253D-4A44-81F5-8D1845070888}"/>
              </a:ext>
            </a:extLst>
          </p:cNvPr>
          <p:cNvSpPr>
            <a:spLocks noGrp="1"/>
          </p:cNvSpPr>
          <p:nvPr>
            <p:ph type="title"/>
          </p:nvPr>
        </p:nvSpPr>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5162BCB8-B87B-453B-BA1A-528EDD7F17D8}"/>
              </a:ext>
            </a:extLst>
          </p:cNvPr>
          <p:cNvSpPr>
            <a:spLocks noGrp="1"/>
          </p:cNvSpPr>
          <p:nvPr>
            <p:ph idx="1"/>
          </p:nvPr>
        </p:nvSpPr>
        <p:spPr/>
        <p:txBody>
          <a:bodyPr/>
          <a:lstStyle>
            <a:lvl2pPr marL="685800" indent="-228600">
              <a:buSzPct val="50000"/>
              <a:buFont typeface="Courier New" panose="02070309020205020404" pitchFamily="49" charset="0"/>
              <a:buChar char="o"/>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A55E87-B308-4780-B68E-E633B0BD46C7}"/>
              </a:ext>
            </a:extLst>
          </p:cNvPr>
          <p:cNvSpPr>
            <a:spLocks noGrp="1"/>
          </p:cNvSpPr>
          <p:nvPr>
            <p:ph type="dt" sz="half" idx="10"/>
          </p:nvPr>
        </p:nvSpPr>
        <p:spPr/>
        <p:txBody>
          <a:bodyPr/>
          <a:lstStyle/>
          <a:p>
            <a:fld id="{3165AC71-7238-47A3-AD69-A34574BA6F77}" type="datetime1">
              <a:rPr lang="en-US" smtClean="0"/>
              <a:t>1/12/2024</a:t>
            </a:fld>
            <a:endParaRPr lang="en-US"/>
          </a:p>
        </p:txBody>
      </p:sp>
      <p:sp>
        <p:nvSpPr>
          <p:cNvPr id="5" name="Footer Placeholder 4">
            <a:extLst>
              <a:ext uri="{FF2B5EF4-FFF2-40B4-BE49-F238E27FC236}">
                <a16:creationId xmlns:a16="http://schemas.microsoft.com/office/drawing/2014/main" id="{22D1E546-CC59-42A2-B9C3-A3E132C47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8F615-223D-4BFF-8267-8C794095BA61}"/>
              </a:ext>
            </a:extLst>
          </p:cNvPr>
          <p:cNvSpPr>
            <a:spLocks noGrp="1"/>
          </p:cNvSpPr>
          <p:nvPr>
            <p:ph type="sldNum" sz="quarter" idx="12"/>
          </p:nvPr>
        </p:nvSpPr>
        <p:spPr/>
        <p:txBody>
          <a:bodyPr/>
          <a:lstStyle/>
          <a:p>
            <a:fld id="{73F9939F-1474-4192-BEAE-819FD8A0D2A3}" type="slidenum">
              <a:rPr lang="en-US" smtClean="0"/>
              <a:t>‹#›</a:t>
            </a:fld>
            <a:endParaRPr lang="en-US"/>
          </a:p>
        </p:txBody>
      </p:sp>
    </p:spTree>
    <p:extLst>
      <p:ext uri="{BB962C8B-B14F-4D97-AF65-F5344CB8AC3E}">
        <p14:creationId xmlns:p14="http://schemas.microsoft.com/office/powerpoint/2010/main" val="1264540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0123E-FF87-4D10-8E67-9473FFF6C24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424C15-6B7F-4205-A2FC-DB01F3BC6A8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434E41-818C-4036-A2E5-2F306254F70E}"/>
              </a:ext>
            </a:extLst>
          </p:cNvPr>
          <p:cNvSpPr>
            <a:spLocks noGrp="1"/>
          </p:cNvSpPr>
          <p:nvPr>
            <p:ph type="dt" sz="half" idx="10"/>
          </p:nvPr>
        </p:nvSpPr>
        <p:spPr/>
        <p:txBody>
          <a:bodyPr/>
          <a:lstStyle/>
          <a:p>
            <a:fld id="{E73B5C36-D221-4CF4-994C-597173F4B625}" type="datetime1">
              <a:rPr lang="en-US" smtClean="0"/>
              <a:t>1/12/2024</a:t>
            </a:fld>
            <a:endParaRPr lang="en-US"/>
          </a:p>
        </p:txBody>
      </p:sp>
      <p:sp>
        <p:nvSpPr>
          <p:cNvPr id="5" name="Footer Placeholder 4">
            <a:extLst>
              <a:ext uri="{FF2B5EF4-FFF2-40B4-BE49-F238E27FC236}">
                <a16:creationId xmlns:a16="http://schemas.microsoft.com/office/drawing/2014/main" id="{852A7168-3FDA-4A1F-86ED-B8B13EC88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F88BF7-C7AC-4EBE-8258-B490CBEB2CA0}"/>
              </a:ext>
            </a:extLst>
          </p:cNvPr>
          <p:cNvSpPr>
            <a:spLocks noGrp="1"/>
          </p:cNvSpPr>
          <p:nvPr>
            <p:ph type="sldNum" sz="quarter" idx="12"/>
          </p:nvPr>
        </p:nvSpPr>
        <p:spPr/>
        <p:txBody>
          <a:bodyPr/>
          <a:lstStyle/>
          <a:p>
            <a:fld id="{73F9939F-1474-4192-BEAE-819FD8A0D2A3}" type="slidenum">
              <a:rPr lang="en-US" smtClean="0"/>
              <a:t>‹#›</a:t>
            </a:fld>
            <a:endParaRPr lang="en-US"/>
          </a:p>
        </p:txBody>
      </p:sp>
    </p:spTree>
    <p:extLst>
      <p:ext uri="{BB962C8B-B14F-4D97-AF65-F5344CB8AC3E}">
        <p14:creationId xmlns:p14="http://schemas.microsoft.com/office/powerpoint/2010/main" val="122009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60B9-6AD4-4657-AE6B-7B99E2C4D2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787068-D96C-4991-A01B-61ADF127E7C1}"/>
              </a:ext>
            </a:extLst>
          </p:cNvPr>
          <p:cNvSpPr>
            <a:spLocks noGrp="1"/>
          </p:cNvSpPr>
          <p:nvPr>
            <p:ph type="dt" sz="half" idx="10"/>
          </p:nvPr>
        </p:nvSpPr>
        <p:spPr/>
        <p:txBody>
          <a:bodyPr/>
          <a:lstStyle/>
          <a:p>
            <a:fld id="{EAD046D1-E430-49F4-8F09-3130088A40D5}" type="datetime1">
              <a:rPr lang="en-US" smtClean="0"/>
              <a:t>1/12/2024</a:t>
            </a:fld>
            <a:endParaRPr lang="en-US"/>
          </a:p>
        </p:txBody>
      </p:sp>
      <p:sp>
        <p:nvSpPr>
          <p:cNvPr id="4" name="Footer Placeholder 3">
            <a:extLst>
              <a:ext uri="{FF2B5EF4-FFF2-40B4-BE49-F238E27FC236}">
                <a16:creationId xmlns:a16="http://schemas.microsoft.com/office/drawing/2014/main" id="{FC2EDB65-A653-4002-A680-AE8D46FE38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1CB724-650A-4485-A714-E491A53641F7}"/>
              </a:ext>
            </a:extLst>
          </p:cNvPr>
          <p:cNvSpPr>
            <a:spLocks noGrp="1"/>
          </p:cNvSpPr>
          <p:nvPr>
            <p:ph type="sldNum" sz="quarter" idx="12"/>
          </p:nvPr>
        </p:nvSpPr>
        <p:spPr/>
        <p:txBody>
          <a:bodyPr/>
          <a:lstStyle/>
          <a:p>
            <a:fld id="{73F9939F-1474-4192-BEAE-819FD8A0D2A3}" type="slidenum">
              <a:rPr lang="en-US" smtClean="0"/>
              <a:t>‹#›</a:t>
            </a:fld>
            <a:endParaRPr lang="en-US"/>
          </a:p>
        </p:txBody>
      </p:sp>
    </p:spTree>
    <p:extLst>
      <p:ext uri="{BB962C8B-B14F-4D97-AF65-F5344CB8AC3E}">
        <p14:creationId xmlns:p14="http://schemas.microsoft.com/office/powerpoint/2010/main" val="7087098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3BAFCC-383B-4528-8B39-F6EB7D2DB187}"/>
              </a:ext>
            </a:extLst>
          </p:cNvPr>
          <p:cNvSpPr>
            <a:spLocks noGrp="1"/>
          </p:cNvSpPr>
          <p:nvPr>
            <p:ph type="title"/>
          </p:nvPr>
        </p:nvSpPr>
        <p:spPr>
          <a:xfrm>
            <a:off x="228600" y="139729"/>
            <a:ext cx="7315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02FFF12-6D8F-4C89-967B-CFFD7D3D140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707D57F-1CD8-449C-997F-2417DDAB9F4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FD2DA6-7CE5-4C8E-9760-15DAE03489B8}" type="datetime1">
              <a:rPr lang="en-US" smtClean="0"/>
              <a:t>1/12/2024</a:t>
            </a:fld>
            <a:endParaRPr lang="en-US"/>
          </a:p>
        </p:txBody>
      </p:sp>
      <p:sp>
        <p:nvSpPr>
          <p:cNvPr id="5" name="Footer Placeholder 4">
            <a:extLst>
              <a:ext uri="{FF2B5EF4-FFF2-40B4-BE49-F238E27FC236}">
                <a16:creationId xmlns:a16="http://schemas.microsoft.com/office/drawing/2014/main" id="{20642596-DBA2-4E7C-9B25-D84B46246B8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6B9323-42AC-4ADA-8ED5-EBB90DD95AA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9939F-1474-4192-BEAE-819FD8A0D2A3}" type="slidenum">
              <a:rPr lang="en-US" smtClean="0"/>
              <a:t>‹#›</a:t>
            </a:fld>
            <a:endParaRPr lang="en-US"/>
          </a:p>
        </p:txBody>
      </p:sp>
      <p:pic>
        <p:nvPicPr>
          <p:cNvPr id="7" name="Picture 6" descr="TCEQ Logo">
            <a:extLst>
              <a:ext uri="{FF2B5EF4-FFF2-40B4-BE49-F238E27FC236}">
                <a16:creationId xmlns:a16="http://schemas.microsoft.com/office/drawing/2014/main" id="{E7608670-0089-4CAE-AD7E-8493A387BED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43800" y="82293"/>
            <a:ext cx="1517907" cy="1517907"/>
          </a:xfrm>
          <a:prstGeom prst="rect">
            <a:avLst/>
          </a:prstGeom>
        </p:spPr>
      </p:pic>
    </p:spTree>
    <p:extLst>
      <p:ext uri="{BB962C8B-B14F-4D97-AF65-F5344CB8AC3E}">
        <p14:creationId xmlns:p14="http://schemas.microsoft.com/office/powerpoint/2010/main" val="238777096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8"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13716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828800" indent="-228600" algn="l" defTabSz="914400" rtl="0" eaLnBrk="1" latinLnBrk="0" hangingPunct="1">
        <a:lnSpc>
          <a:spcPct val="90000"/>
        </a:lnSpc>
        <a:spcBef>
          <a:spcPts val="500"/>
        </a:spcBef>
        <a:buSzPct val="50000"/>
        <a:buFont typeface="Wingdings" panose="05000000000000000000" pitchFamily="2" charset="2"/>
        <a:buChar char="q"/>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8BBD-60FB-41B8-9943-40588587B2FB}"/>
              </a:ext>
            </a:extLst>
          </p:cNvPr>
          <p:cNvSpPr>
            <a:spLocks noGrp="1"/>
          </p:cNvSpPr>
          <p:nvPr>
            <p:ph type="ctrTitle"/>
          </p:nvPr>
        </p:nvSpPr>
        <p:spPr>
          <a:xfrm>
            <a:off x="838200" y="1677988"/>
            <a:ext cx="6858000" cy="2387600"/>
          </a:xfrm>
        </p:spPr>
        <p:txBody>
          <a:bodyPr>
            <a:normAutofit fontScale="90000"/>
          </a:bodyPr>
          <a:lstStyle/>
          <a:p>
            <a:r>
              <a:rPr lang="en-US" sz="4400" b="1" dirty="0"/>
              <a:t>Preparing for Severe Weather Events </a:t>
            </a: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02C63A9A-EC48-4585-A963-627D8B1B3C44}"/>
              </a:ext>
            </a:extLst>
          </p:cNvPr>
          <p:cNvSpPr>
            <a:spLocks noGrp="1"/>
          </p:cNvSpPr>
          <p:nvPr>
            <p:ph type="subTitle" idx="1"/>
          </p:nvPr>
        </p:nvSpPr>
        <p:spPr>
          <a:xfrm>
            <a:off x="1143000" y="3555207"/>
            <a:ext cx="6858000" cy="1655762"/>
          </a:xfrm>
        </p:spPr>
        <p:txBody>
          <a:bodyPr>
            <a:normAutofit fontScale="92500" lnSpcReduction="10000"/>
          </a:bodyPr>
          <a:lstStyle/>
          <a:p>
            <a:pPr>
              <a:lnSpc>
                <a:spcPct val="80000"/>
              </a:lnSpc>
            </a:pPr>
            <a:r>
              <a:rPr lang="en-US" sz="3200" dirty="0"/>
              <a:t>Presented by:</a:t>
            </a:r>
          </a:p>
          <a:p>
            <a:pPr>
              <a:lnSpc>
                <a:spcPct val="80000"/>
              </a:lnSpc>
            </a:pPr>
            <a:r>
              <a:rPr lang="en-US" sz="3200" dirty="0"/>
              <a:t>Paige Ruth-Pritchard</a:t>
            </a:r>
          </a:p>
          <a:p>
            <a:pPr>
              <a:lnSpc>
                <a:spcPct val="80000"/>
              </a:lnSpc>
            </a:pPr>
            <a:br>
              <a:rPr lang="en-US" sz="3200" dirty="0">
                <a:latin typeface="Lucida Bright" panose="02040602050505020304" pitchFamily="18" charset="0"/>
              </a:rPr>
            </a:br>
            <a:endParaRPr lang="en-US" sz="3200" dirty="0"/>
          </a:p>
        </p:txBody>
      </p:sp>
      <p:sp>
        <p:nvSpPr>
          <p:cNvPr id="4" name="Slide Number Placeholder 3">
            <a:extLst>
              <a:ext uri="{FF2B5EF4-FFF2-40B4-BE49-F238E27FC236}">
                <a16:creationId xmlns:a16="http://schemas.microsoft.com/office/drawing/2014/main" id="{D2025BEB-8AFE-4DF9-B14F-B3646B511B2B}"/>
              </a:ext>
            </a:extLst>
          </p:cNvPr>
          <p:cNvSpPr>
            <a:spLocks noGrp="1"/>
          </p:cNvSpPr>
          <p:nvPr>
            <p:ph type="sldNum" sz="quarter" idx="12"/>
          </p:nvPr>
        </p:nvSpPr>
        <p:spPr/>
        <p:txBody>
          <a:bodyPr/>
          <a:lstStyle/>
          <a:p>
            <a:fld id="{73F9939F-1474-4192-BEAE-819FD8A0D2A3}" type="slidenum">
              <a:rPr lang="en-US" smtClean="0"/>
              <a:t>1</a:t>
            </a:fld>
            <a:endParaRPr lang="en-US"/>
          </a:p>
        </p:txBody>
      </p:sp>
    </p:spTree>
    <p:extLst>
      <p:ext uri="{BB962C8B-B14F-4D97-AF65-F5344CB8AC3E}">
        <p14:creationId xmlns:p14="http://schemas.microsoft.com/office/powerpoint/2010/main" val="162069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53F4-E156-9AAE-808D-501B8DAA8746}"/>
              </a:ext>
            </a:extLst>
          </p:cNvPr>
          <p:cNvSpPr>
            <a:spLocks noGrp="1"/>
          </p:cNvSpPr>
          <p:nvPr>
            <p:ph type="title"/>
          </p:nvPr>
        </p:nvSpPr>
        <p:spPr/>
        <p:txBody>
          <a:bodyPr/>
          <a:lstStyle/>
          <a:p>
            <a:r>
              <a:rPr lang="en-US" dirty="0"/>
              <a:t>Critical Infrastructure Example</a:t>
            </a:r>
          </a:p>
        </p:txBody>
      </p:sp>
      <p:pic>
        <p:nvPicPr>
          <p:cNvPr id="22" name="Content Placeholder 21" descr="This tank is rusted with damage to top railing to the point that it has become a hazard to walk under.">
            <a:extLst>
              <a:ext uri="{FF2B5EF4-FFF2-40B4-BE49-F238E27FC236}">
                <a16:creationId xmlns:a16="http://schemas.microsoft.com/office/drawing/2014/main" id="{FF4DD021-FCE7-E45C-5027-9E081A39BC1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432183" y="2278474"/>
            <a:ext cx="4891058" cy="3264693"/>
          </a:xfrm>
        </p:spPr>
      </p:pic>
      <p:pic>
        <p:nvPicPr>
          <p:cNvPr id="24" name="Picture 23" descr="This is a different angle of a tank which is rusted with damage to top railing to the point that it has become a hazard to walk under.">
            <a:extLst>
              <a:ext uri="{FF2B5EF4-FFF2-40B4-BE49-F238E27FC236}">
                <a16:creationId xmlns:a16="http://schemas.microsoft.com/office/drawing/2014/main" id="{D350960F-1314-03DB-8B5A-406F96B1F8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725183" y="2472548"/>
            <a:ext cx="4891059" cy="2876550"/>
          </a:xfrm>
          <a:prstGeom prst="rect">
            <a:avLst/>
          </a:prstGeom>
        </p:spPr>
      </p:pic>
      <p:pic>
        <p:nvPicPr>
          <p:cNvPr id="26" name="Picture 25" descr="This is a close up of a tank which is rusted with damage to top railing to the point that it has become a hazard to walk under.">
            <a:extLst>
              <a:ext uri="{FF2B5EF4-FFF2-40B4-BE49-F238E27FC236}">
                <a16:creationId xmlns:a16="http://schemas.microsoft.com/office/drawing/2014/main" id="{9DAA1282-362B-92B3-D8CD-187FD263EA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448647" y="2889597"/>
            <a:ext cx="4713840" cy="2219666"/>
          </a:xfrm>
          <a:prstGeom prst="rect">
            <a:avLst/>
          </a:prstGeom>
        </p:spPr>
      </p:pic>
      <p:sp>
        <p:nvSpPr>
          <p:cNvPr id="4" name="Slide Number Placeholder 3">
            <a:extLst>
              <a:ext uri="{FF2B5EF4-FFF2-40B4-BE49-F238E27FC236}">
                <a16:creationId xmlns:a16="http://schemas.microsoft.com/office/drawing/2014/main" id="{46CF19EF-1C6F-30E6-0659-C2FC51D7FC3D}"/>
              </a:ext>
            </a:extLst>
          </p:cNvPr>
          <p:cNvSpPr>
            <a:spLocks noGrp="1"/>
          </p:cNvSpPr>
          <p:nvPr>
            <p:ph type="sldNum" sz="quarter" idx="12"/>
          </p:nvPr>
        </p:nvSpPr>
        <p:spPr/>
        <p:txBody>
          <a:bodyPr/>
          <a:lstStyle/>
          <a:p>
            <a:fld id="{73F9939F-1474-4192-BEAE-819FD8A0D2A3}" type="slidenum">
              <a:rPr lang="en-US" smtClean="0"/>
              <a:t>10</a:t>
            </a:fld>
            <a:endParaRPr lang="en-US"/>
          </a:p>
        </p:txBody>
      </p:sp>
    </p:spTree>
    <p:extLst>
      <p:ext uri="{BB962C8B-B14F-4D97-AF65-F5344CB8AC3E}">
        <p14:creationId xmlns:p14="http://schemas.microsoft.com/office/powerpoint/2010/main" val="120119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6DCD-E1BF-4653-B301-DBBC066D205C}"/>
              </a:ext>
            </a:extLst>
          </p:cNvPr>
          <p:cNvSpPr>
            <a:spLocks noGrp="1"/>
          </p:cNvSpPr>
          <p:nvPr>
            <p:ph type="title"/>
          </p:nvPr>
        </p:nvSpPr>
        <p:spPr>
          <a:xfrm>
            <a:off x="189777" y="-149981"/>
            <a:ext cx="7315200" cy="1325563"/>
          </a:xfrm>
        </p:spPr>
        <p:txBody>
          <a:bodyPr/>
          <a:lstStyle/>
          <a:p>
            <a:r>
              <a:rPr lang="en-US" b="1" dirty="0"/>
              <a:t>Preemptive Checklist</a:t>
            </a:r>
          </a:p>
        </p:txBody>
      </p:sp>
      <p:sp>
        <p:nvSpPr>
          <p:cNvPr id="3" name="Content Placeholder 2">
            <a:extLst>
              <a:ext uri="{FF2B5EF4-FFF2-40B4-BE49-F238E27FC236}">
                <a16:creationId xmlns:a16="http://schemas.microsoft.com/office/drawing/2014/main" id="{5C2FED3C-A6BA-43BB-86C7-0B3C628DC022}"/>
              </a:ext>
            </a:extLst>
          </p:cNvPr>
          <p:cNvSpPr>
            <a:spLocks noGrp="1"/>
          </p:cNvSpPr>
          <p:nvPr>
            <p:ph idx="1"/>
          </p:nvPr>
        </p:nvSpPr>
        <p:spPr>
          <a:xfrm>
            <a:off x="216785" y="1504903"/>
            <a:ext cx="7886700" cy="4498975"/>
          </a:xfrm>
        </p:spPr>
        <p:txBody>
          <a:bodyPr>
            <a:normAutofit/>
          </a:bodyPr>
          <a:lstStyle/>
          <a:p>
            <a:r>
              <a:rPr lang="en-US" dirty="0"/>
              <a:t>Develop a preemptive plan checklist </a:t>
            </a:r>
          </a:p>
          <a:p>
            <a:r>
              <a:rPr lang="en-US" dirty="0"/>
              <a:t>Establish deadlines for completion</a:t>
            </a:r>
          </a:p>
          <a:p>
            <a:r>
              <a:rPr lang="en-US" dirty="0"/>
              <a:t>Define who will be responsible for ensuring checklist(s) is/are completed.</a:t>
            </a:r>
          </a:p>
          <a:p>
            <a:r>
              <a:rPr lang="en-US" dirty="0"/>
              <a:t>Begin working on the checklist well before severe weather sets in.</a:t>
            </a:r>
          </a:p>
          <a:p>
            <a:endParaRPr lang="en-US" sz="3600" dirty="0"/>
          </a:p>
          <a:p>
            <a:endParaRPr lang="en-US" sz="3600" dirty="0"/>
          </a:p>
          <a:p>
            <a:endParaRPr lang="en-US" sz="3600" dirty="0"/>
          </a:p>
        </p:txBody>
      </p:sp>
      <p:sp>
        <p:nvSpPr>
          <p:cNvPr id="4" name="Slide Number Placeholder 3">
            <a:extLst>
              <a:ext uri="{FF2B5EF4-FFF2-40B4-BE49-F238E27FC236}">
                <a16:creationId xmlns:a16="http://schemas.microsoft.com/office/drawing/2014/main" id="{1C02929A-E150-421B-81F6-15177A4B49C7}"/>
              </a:ext>
            </a:extLst>
          </p:cNvPr>
          <p:cNvSpPr>
            <a:spLocks noGrp="1"/>
          </p:cNvSpPr>
          <p:nvPr>
            <p:ph type="sldNum" sz="quarter" idx="12"/>
          </p:nvPr>
        </p:nvSpPr>
        <p:spPr/>
        <p:txBody>
          <a:bodyPr/>
          <a:lstStyle/>
          <a:p>
            <a:fld id="{73F9939F-1474-4192-BEAE-819FD8A0D2A3}" type="slidenum">
              <a:rPr lang="en-US" smtClean="0"/>
              <a:t>11</a:t>
            </a:fld>
            <a:endParaRPr lang="en-US"/>
          </a:p>
        </p:txBody>
      </p:sp>
    </p:spTree>
    <p:extLst>
      <p:ext uri="{BB962C8B-B14F-4D97-AF65-F5344CB8AC3E}">
        <p14:creationId xmlns:p14="http://schemas.microsoft.com/office/powerpoint/2010/main" val="211075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304800" y="-152400"/>
            <a:ext cx="7315200" cy="1325563"/>
          </a:xfrm>
        </p:spPr>
        <p:txBody>
          <a:bodyPr/>
          <a:lstStyle/>
          <a:p>
            <a:r>
              <a:rPr lang="en-US" b="1" dirty="0"/>
              <a:t>Fuel/Chemicals</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628650" y="988671"/>
            <a:ext cx="7886700" cy="5869329"/>
          </a:xfrm>
        </p:spPr>
        <p:txBody>
          <a:bodyPr>
            <a:normAutofit fontScale="85000" lnSpcReduction="20000"/>
          </a:bodyPr>
          <a:lstStyle/>
          <a:p>
            <a:pPr marL="457200" indent="-457200">
              <a:spcAft>
                <a:spcPts val="300"/>
              </a:spcAft>
              <a:buFont typeface="Wingdings" panose="05000000000000000000" pitchFamily="2" charset="2"/>
              <a:buChar char="q"/>
            </a:pPr>
            <a:r>
              <a:rPr lang="en-US" sz="3300" dirty="0"/>
              <a:t>Purchase extra fuel</a:t>
            </a:r>
          </a:p>
          <a:p>
            <a:pPr marL="914400" lvl="1" indent="-457200">
              <a:spcAft>
                <a:spcPts val="300"/>
              </a:spcAft>
              <a:buFont typeface="Wingdings" panose="05000000000000000000" pitchFamily="2" charset="2"/>
              <a:buChar char="q"/>
            </a:pPr>
            <a:r>
              <a:rPr lang="en-US" dirty="0"/>
              <a:t>Replenish:</a:t>
            </a:r>
          </a:p>
          <a:p>
            <a:pPr marL="1371600" lvl="1" indent="-457200">
              <a:spcAft>
                <a:spcPts val="300"/>
              </a:spcAft>
              <a:buFont typeface="Wingdings" panose="05000000000000000000" pitchFamily="2" charset="2"/>
              <a:buChar char="ü"/>
            </a:pPr>
            <a:r>
              <a:rPr lang="en-US" dirty="0"/>
              <a:t>Petroleum storage tanks</a:t>
            </a:r>
          </a:p>
          <a:p>
            <a:pPr marL="1371600" lvl="1" indent="-457200">
              <a:spcAft>
                <a:spcPts val="300"/>
              </a:spcAft>
              <a:buFont typeface="Wingdings" panose="05000000000000000000" pitchFamily="2" charset="2"/>
              <a:buChar char="ü"/>
            </a:pPr>
            <a:r>
              <a:rPr lang="en-US" dirty="0"/>
              <a:t>Fuel cans</a:t>
            </a:r>
          </a:p>
          <a:p>
            <a:pPr marL="1371600" lvl="1" indent="-457200">
              <a:spcAft>
                <a:spcPts val="300"/>
              </a:spcAft>
              <a:buFont typeface="Wingdings" panose="05000000000000000000" pitchFamily="2" charset="2"/>
              <a:buChar char="ü"/>
            </a:pPr>
            <a:r>
              <a:rPr lang="en-US" dirty="0"/>
              <a:t>Vehicles</a:t>
            </a:r>
          </a:p>
          <a:p>
            <a:pPr marL="457200" indent="-457200">
              <a:spcAft>
                <a:spcPts val="300"/>
              </a:spcAft>
              <a:buFont typeface="Wingdings" panose="05000000000000000000" pitchFamily="2" charset="2"/>
              <a:buChar char="q"/>
            </a:pPr>
            <a:r>
              <a:rPr lang="en-US" sz="3300" dirty="0"/>
              <a:t>Add fuel treatment/additives (e.g., extreme cold, long-term storage, etc.)</a:t>
            </a:r>
          </a:p>
          <a:p>
            <a:pPr marL="457200" indent="-457200">
              <a:spcAft>
                <a:spcPts val="300"/>
              </a:spcAft>
              <a:buFont typeface="Wingdings" panose="05000000000000000000" pitchFamily="2" charset="2"/>
              <a:buChar char="q"/>
            </a:pPr>
            <a:r>
              <a:rPr lang="en-US" sz="3300" dirty="0"/>
              <a:t>Stage fuel cans at remote locations in case road conditions limit access (make sure that they are protected from weather and heat sources) </a:t>
            </a:r>
          </a:p>
          <a:p>
            <a:pPr marL="457200" indent="-457200">
              <a:spcAft>
                <a:spcPts val="300"/>
              </a:spcAft>
              <a:buFont typeface="Wingdings" panose="05000000000000000000" pitchFamily="2" charset="2"/>
              <a:buChar char="q"/>
            </a:pPr>
            <a:r>
              <a:rPr lang="en-US" sz="3300" dirty="0"/>
              <a:t>Ensure that you have at least a 15-day supply of water treatment chemicals (based on the design capacity of the treatment plant).</a:t>
            </a:r>
          </a:p>
          <a:p>
            <a:pPr marL="457200" indent="-457200">
              <a:spcAft>
                <a:spcPts val="300"/>
              </a:spcAft>
              <a:buFont typeface="Wingdings" panose="05000000000000000000" pitchFamily="2" charset="2"/>
              <a:buChar char="q"/>
            </a:pPr>
            <a:endParaRPr lang="en-US" sz="3600" dirty="0"/>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12</a:t>
            </a:fld>
            <a:endParaRPr lang="en-US"/>
          </a:p>
        </p:txBody>
      </p:sp>
    </p:spTree>
    <p:extLst>
      <p:ext uri="{BB962C8B-B14F-4D97-AF65-F5344CB8AC3E}">
        <p14:creationId xmlns:p14="http://schemas.microsoft.com/office/powerpoint/2010/main" val="196399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76200" y="-152400"/>
            <a:ext cx="7543800" cy="1325563"/>
          </a:xfrm>
        </p:spPr>
        <p:txBody>
          <a:bodyPr/>
          <a:lstStyle/>
          <a:p>
            <a:r>
              <a:rPr lang="en-US" b="1" dirty="0"/>
              <a:t>Chemical Storage/Feeders</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76200" y="982268"/>
            <a:ext cx="7696200" cy="5869329"/>
          </a:xfrm>
        </p:spPr>
        <p:txBody>
          <a:bodyPr>
            <a:normAutofit fontScale="40000" lnSpcReduction="20000"/>
          </a:bodyPr>
          <a:lstStyle/>
          <a:p>
            <a:pPr marL="457200" indent="-457200">
              <a:spcAft>
                <a:spcPts val="300"/>
              </a:spcAft>
              <a:buFont typeface="Wingdings" panose="05000000000000000000" pitchFamily="2" charset="2"/>
              <a:buChar char="q"/>
            </a:pPr>
            <a:r>
              <a:rPr lang="en-US" sz="6500" dirty="0"/>
              <a:t>Tether storage tanks/gas bottles to a secure foundation or wall.</a:t>
            </a:r>
          </a:p>
          <a:p>
            <a:pPr marL="457200" indent="-457200">
              <a:spcAft>
                <a:spcPts val="300"/>
              </a:spcAft>
              <a:buFont typeface="Wingdings" panose="05000000000000000000" pitchFamily="2" charset="2"/>
              <a:buChar char="q"/>
            </a:pPr>
            <a:r>
              <a:rPr lang="en-US" sz="6500" dirty="0"/>
              <a:t>Make sure that chemicals susceptible to freezing are stored in insulated/warmed storage tanks</a:t>
            </a:r>
          </a:p>
          <a:p>
            <a:pPr marL="457200" indent="-457200">
              <a:spcAft>
                <a:spcPts val="300"/>
              </a:spcAft>
              <a:buFont typeface="Wingdings" panose="05000000000000000000" pitchFamily="2" charset="2"/>
              <a:buChar char="q"/>
            </a:pPr>
            <a:r>
              <a:rPr lang="en-US" sz="6500" dirty="0"/>
              <a:t>Ensure that dry chemicals are stored in an area not prone to flooding or busted pipes</a:t>
            </a:r>
          </a:p>
          <a:p>
            <a:pPr marL="457200" indent="-457200">
              <a:spcAft>
                <a:spcPts val="300"/>
              </a:spcAft>
              <a:buFont typeface="Wingdings" panose="05000000000000000000" pitchFamily="2" charset="2"/>
              <a:buChar char="q"/>
            </a:pPr>
            <a:r>
              <a:rPr lang="en-US" sz="6500" dirty="0"/>
              <a:t>Insulate (heat tape, insulation or both):</a:t>
            </a:r>
          </a:p>
          <a:p>
            <a:pPr marL="914400" lvl="1" indent="-457200">
              <a:spcAft>
                <a:spcPts val="300"/>
              </a:spcAft>
              <a:buFont typeface="Wingdings" panose="05000000000000000000" pitchFamily="2" charset="2"/>
              <a:buChar char="q"/>
            </a:pPr>
            <a:r>
              <a:rPr lang="en-US" sz="5000" dirty="0"/>
              <a:t>Chemical feeder lines</a:t>
            </a:r>
          </a:p>
          <a:p>
            <a:pPr marL="914400" lvl="1" indent="-457200">
              <a:spcAft>
                <a:spcPts val="300"/>
              </a:spcAft>
              <a:buFont typeface="Wingdings" panose="05000000000000000000" pitchFamily="2" charset="2"/>
              <a:buChar char="q"/>
            </a:pPr>
            <a:r>
              <a:rPr lang="en-US" sz="5000" dirty="0"/>
              <a:t>Motive water lines (e.g., gas chlorine)</a:t>
            </a:r>
          </a:p>
          <a:p>
            <a:pPr marL="914400" lvl="1" indent="-457200">
              <a:spcAft>
                <a:spcPts val="300"/>
              </a:spcAft>
              <a:buFont typeface="Wingdings" panose="05000000000000000000" pitchFamily="2" charset="2"/>
              <a:buChar char="q"/>
            </a:pPr>
            <a:r>
              <a:rPr lang="en-US" sz="5000" dirty="0"/>
              <a:t>Solenoid valves</a:t>
            </a:r>
          </a:p>
          <a:p>
            <a:pPr marL="457200" indent="-457200">
              <a:spcAft>
                <a:spcPts val="300"/>
              </a:spcAft>
              <a:buFont typeface="Wingdings" panose="05000000000000000000" pitchFamily="2" charset="2"/>
              <a:buChar char="q"/>
            </a:pPr>
            <a:r>
              <a:rPr lang="en-US" sz="6500" dirty="0"/>
              <a:t>Provide non-electrical heating sources:</a:t>
            </a:r>
          </a:p>
          <a:p>
            <a:pPr marL="914400" lvl="1" indent="-457200">
              <a:spcAft>
                <a:spcPts val="300"/>
              </a:spcAft>
              <a:buFont typeface="Wingdings" panose="05000000000000000000" pitchFamily="2" charset="2"/>
              <a:buChar char="q"/>
            </a:pPr>
            <a:r>
              <a:rPr lang="en-US" sz="5000" dirty="0"/>
              <a:t>Catalytic gas heaters</a:t>
            </a:r>
          </a:p>
          <a:p>
            <a:pPr marL="914400" lvl="1" indent="-457200">
              <a:spcAft>
                <a:spcPts val="300"/>
              </a:spcAft>
              <a:buFont typeface="Wingdings" panose="05000000000000000000" pitchFamily="2" charset="2"/>
              <a:buChar char="q"/>
            </a:pPr>
            <a:r>
              <a:rPr lang="en-US" sz="5000" dirty="0"/>
              <a:t>Propane heaters</a:t>
            </a:r>
          </a:p>
          <a:p>
            <a:pPr marL="914400" lvl="1" indent="-457200">
              <a:spcAft>
                <a:spcPts val="1200"/>
              </a:spcAft>
              <a:buFont typeface="Wingdings" panose="05000000000000000000" pitchFamily="2" charset="2"/>
              <a:buChar char="q"/>
            </a:pPr>
            <a:r>
              <a:rPr lang="en-US" sz="5000" dirty="0"/>
              <a:t>Wood burning stoves (not common in Texas)</a:t>
            </a:r>
          </a:p>
          <a:p>
            <a:pPr marL="0" lvl="1" indent="0">
              <a:spcAft>
                <a:spcPts val="300"/>
              </a:spcAft>
              <a:buNone/>
            </a:pPr>
            <a:r>
              <a:rPr lang="en-US" sz="4400" b="1" dirty="0">
                <a:solidFill>
                  <a:srgbClr val="FF0000"/>
                </a:solidFill>
              </a:rPr>
              <a:t>WARNING: Do not cause a fire hazard or oxygen deficient environment.</a:t>
            </a:r>
          </a:p>
          <a:p>
            <a:pPr marL="914400" lvl="1" indent="-457200">
              <a:spcAft>
                <a:spcPts val="300"/>
              </a:spcAft>
              <a:buFont typeface="Wingdings" panose="05000000000000000000" pitchFamily="2" charset="2"/>
              <a:buChar char="q"/>
            </a:pPr>
            <a:endParaRPr lang="en-US" sz="3200" dirty="0"/>
          </a:p>
          <a:p>
            <a:pPr marL="457200" indent="-457200">
              <a:spcAft>
                <a:spcPts val="300"/>
              </a:spcAft>
              <a:buFont typeface="Wingdings" panose="05000000000000000000" pitchFamily="2" charset="2"/>
              <a:buChar char="q"/>
            </a:pPr>
            <a:endParaRPr lang="en-US" sz="3600" dirty="0"/>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13</a:t>
            </a:fld>
            <a:endParaRPr lang="en-US"/>
          </a:p>
        </p:txBody>
      </p:sp>
    </p:spTree>
    <p:extLst>
      <p:ext uri="{BB962C8B-B14F-4D97-AF65-F5344CB8AC3E}">
        <p14:creationId xmlns:p14="http://schemas.microsoft.com/office/powerpoint/2010/main" val="3254402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76200" y="-152400"/>
            <a:ext cx="7543800" cy="1676400"/>
          </a:xfrm>
        </p:spPr>
        <p:txBody>
          <a:bodyPr/>
          <a:lstStyle/>
          <a:p>
            <a:r>
              <a:rPr lang="en-US" b="1" dirty="0"/>
              <a:t>Chemical Storage/Feeders</a:t>
            </a:r>
            <a:br>
              <a:rPr lang="en-US" b="1" dirty="0"/>
            </a:br>
            <a:r>
              <a:rPr lang="en-US" b="1" dirty="0"/>
              <a:t>Cont.</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628650" y="1295400"/>
            <a:ext cx="7886700" cy="5562600"/>
          </a:xfrm>
        </p:spPr>
        <p:txBody>
          <a:bodyPr>
            <a:normAutofit lnSpcReduction="10000"/>
          </a:bodyPr>
          <a:lstStyle/>
          <a:p>
            <a:pPr marL="457200" indent="-457200">
              <a:spcAft>
                <a:spcPts val="300"/>
              </a:spcAft>
              <a:buFont typeface="Wingdings" panose="05000000000000000000" pitchFamily="2" charset="2"/>
              <a:buChar char="q"/>
            </a:pPr>
            <a:r>
              <a:rPr lang="en-US" sz="2800" dirty="0"/>
              <a:t>Purchase/stock:</a:t>
            </a:r>
          </a:p>
          <a:p>
            <a:pPr marL="914400" lvl="1" indent="-457200">
              <a:spcAft>
                <a:spcPts val="300"/>
              </a:spcAft>
              <a:buFont typeface="Wingdings" panose="05000000000000000000" pitchFamily="2" charset="2"/>
              <a:buChar char="q"/>
            </a:pPr>
            <a:r>
              <a:rPr lang="en-US" sz="2600" dirty="0"/>
              <a:t>Standby feeders/pumps</a:t>
            </a:r>
          </a:p>
          <a:p>
            <a:pPr marL="914400" lvl="1" indent="-457200">
              <a:spcAft>
                <a:spcPts val="300"/>
              </a:spcAft>
              <a:buFont typeface="Wingdings" panose="05000000000000000000" pitchFamily="2" charset="2"/>
              <a:buChar char="q"/>
            </a:pPr>
            <a:r>
              <a:rPr lang="en-US" sz="2600" dirty="0"/>
              <a:t>Check valves</a:t>
            </a:r>
          </a:p>
          <a:p>
            <a:pPr marL="914400" lvl="1" indent="-457200">
              <a:spcAft>
                <a:spcPts val="300"/>
              </a:spcAft>
              <a:buFont typeface="Wingdings" panose="05000000000000000000" pitchFamily="2" charset="2"/>
              <a:buChar char="q"/>
            </a:pPr>
            <a:r>
              <a:rPr lang="en-US" sz="2600" dirty="0"/>
              <a:t>Quills/stingers</a:t>
            </a:r>
          </a:p>
          <a:p>
            <a:pPr marL="914400" lvl="1" indent="-457200">
              <a:spcAft>
                <a:spcPts val="300"/>
              </a:spcAft>
              <a:buFont typeface="Wingdings" panose="05000000000000000000" pitchFamily="2" charset="2"/>
              <a:buChar char="q"/>
            </a:pPr>
            <a:r>
              <a:rPr lang="en-US" sz="2600" dirty="0"/>
              <a:t>Solenoids valves</a:t>
            </a:r>
          </a:p>
          <a:p>
            <a:pPr marL="914400" lvl="1" indent="-457200">
              <a:spcAft>
                <a:spcPts val="300"/>
              </a:spcAft>
              <a:buFont typeface="Wingdings" panose="05000000000000000000" pitchFamily="2" charset="2"/>
              <a:buChar char="q"/>
            </a:pPr>
            <a:r>
              <a:rPr lang="en-US" sz="2600" dirty="0"/>
              <a:t>Feeder lines/pipes</a:t>
            </a:r>
          </a:p>
          <a:p>
            <a:pPr marL="914400" lvl="1" indent="-457200">
              <a:spcAft>
                <a:spcPts val="300"/>
              </a:spcAft>
              <a:buFont typeface="Wingdings" panose="05000000000000000000" pitchFamily="2" charset="2"/>
              <a:buChar char="q"/>
            </a:pPr>
            <a:r>
              <a:rPr lang="en-US" sz="2600" dirty="0"/>
              <a:t>Fittings/valves</a:t>
            </a:r>
          </a:p>
          <a:p>
            <a:pPr marL="457200" indent="-457200">
              <a:spcAft>
                <a:spcPts val="300"/>
              </a:spcAft>
              <a:buFont typeface="Wingdings" panose="05000000000000000000" pitchFamily="2" charset="2"/>
              <a:buChar char="q"/>
            </a:pPr>
            <a:r>
              <a:rPr lang="en-US" sz="2800" dirty="0"/>
              <a:t>Make sure electrical equipment/components are protected from surges (e.g., rolling blackouts)</a:t>
            </a:r>
          </a:p>
          <a:p>
            <a:pPr marL="457200" indent="-457200">
              <a:spcAft>
                <a:spcPts val="300"/>
              </a:spcAft>
              <a:buFont typeface="Wingdings" panose="05000000000000000000" pitchFamily="2" charset="2"/>
              <a:buChar char="q"/>
            </a:pPr>
            <a:r>
              <a:rPr lang="en-US" sz="2800" dirty="0"/>
              <a:t>Prepare to manually operate feeders if automation is lost (e.g., flow-paced feeders/pumps)</a:t>
            </a:r>
          </a:p>
          <a:p>
            <a:pPr marL="914400" lvl="1" indent="-457200">
              <a:spcAft>
                <a:spcPts val="300"/>
              </a:spcAft>
              <a:buFont typeface="Wingdings" panose="05000000000000000000" pitchFamily="2" charset="2"/>
              <a:buChar char="q"/>
            </a:pPr>
            <a:endParaRPr lang="en-US" dirty="0"/>
          </a:p>
          <a:p>
            <a:pPr marL="914400" lvl="1" indent="-457200">
              <a:spcAft>
                <a:spcPts val="300"/>
              </a:spcAft>
              <a:buFont typeface="Wingdings" panose="05000000000000000000" pitchFamily="2" charset="2"/>
              <a:buChar char="q"/>
            </a:pPr>
            <a:endParaRPr lang="en-US" dirty="0"/>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14</a:t>
            </a:fld>
            <a:endParaRPr lang="en-US"/>
          </a:p>
        </p:txBody>
      </p:sp>
    </p:spTree>
    <p:extLst>
      <p:ext uri="{BB962C8B-B14F-4D97-AF65-F5344CB8AC3E}">
        <p14:creationId xmlns:p14="http://schemas.microsoft.com/office/powerpoint/2010/main" val="2579769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C6F78-3CC9-5D05-77C4-2110B383B007}"/>
              </a:ext>
            </a:extLst>
          </p:cNvPr>
          <p:cNvSpPr>
            <a:spLocks noGrp="1"/>
          </p:cNvSpPr>
          <p:nvPr>
            <p:ph type="title"/>
          </p:nvPr>
        </p:nvSpPr>
        <p:spPr/>
        <p:txBody>
          <a:bodyPr/>
          <a:lstStyle/>
          <a:p>
            <a:r>
              <a:rPr lang="en-US" dirty="0"/>
              <a:t>Chemical Storage/ Feeders Example 1</a:t>
            </a:r>
          </a:p>
        </p:txBody>
      </p:sp>
      <p:pic>
        <p:nvPicPr>
          <p:cNvPr id="6" name="Content Placeholder 5" descr="This is to show an example of gas storage containers that are not chained and on their sides. The cover for the containers does not have security and is open to the elements.">
            <a:extLst>
              <a:ext uri="{FF2B5EF4-FFF2-40B4-BE49-F238E27FC236}">
                <a16:creationId xmlns:a16="http://schemas.microsoft.com/office/drawing/2014/main" id="{B473B584-0EF0-95CE-24B8-31A80B49BEE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788318"/>
            <a:ext cx="4375151" cy="3774282"/>
          </a:xfrm>
        </p:spPr>
      </p:pic>
      <p:sp>
        <p:nvSpPr>
          <p:cNvPr id="4" name="Slide Number Placeholder 3">
            <a:extLst>
              <a:ext uri="{FF2B5EF4-FFF2-40B4-BE49-F238E27FC236}">
                <a16:creationId xmlns:a16="http://schemas.microsoft.com/office/drawing/2014/main" id="{B2EF2FDB-D6D4-2046-5783-094063A9307F}"/>
              </a:ext>
            </a:extLst>
          </p:cNvPr>
          <p:cNvSpPr>
            <a:spLocks noGrp="1"/>
          </p:cNvSpPr>
          <p:nvPr>
            <p:ph type="sldNum" sz="quarter" idx="12"/>
          </p:nvPr>
        </p:nvSpPr>
        <p:spPr/>
        <p:txBody>
          <a:bodyPr/>
          <a:lstStyle/>
          <a:p>
            <a:fld id="{73F9939F-1474-4192-BEAE-819FD8A0D2A3}" type="slidenum">
              <a:rPr lang="en-US" smtClean="0"/>
              <a:t>15</a:t>
            </a:fld>
            <a:endParaRPr lang="en-US"/>
          </a:p>
        </p:txBody>
      </p:sp>
      <p:pic>
        <p:nvPicPr>
          <p:cNvPr id="8" name="Picture 7" descr="This is another angle of the example of gas storage containers that are not chained and on their sides. The cover for the containers does not have security and is open to the elements.">
            <a:extLst>
              <a:ext uri="{FF2B5EF4-FFF2-40B4-BE49-F238E27FC236}">
                <a16:creationId xmlns:a16="http://schemas.microsoft.com/office/drawing/2014/main" id="{71571A64-68A0-1C25-6AD7-A33906811B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522" y="2743200"/>
            <a:ext cx="4375151" cy="3607707"/>
          </a:xfrm>
          <a:prstGeom prst="rect">
            <a:avLst/>
          </a:prstGeom>
        </p:spPr>
      </p:pic>
    </p:spTree>
    <p:extLst>
      <p:ext uri="{BB962C8B-B14F-4D97-AF65-F5344CB8AC3E}">
        <p14:creationId xmlns:p14="http://schemas.microsoft.com/office/powerpoint/2010/main" val="3710597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0F783-CEDB-4C17-CDDD-0D08AFF239BF}"/>
              </a:ext>
            </a:extLst>
          </p:cNvPr>
          <p:cNvSpPr>
            <a:spLocks noGrp="1"/>
          </p:cNvSpPr>
          <p:nvPr>
            <p:ph type="title"/>
          </p:nvPr>
        </p:nvSpPr>
        <p:spPr/>
        <p:txBody>
          <a:bodyPr/>
          <a:lstStyle/>
          <a:p>
            <a:r>
              <a:rPr lang="en-US" dirty="0"/>
              <a:t>Chemical Storage/ Feeders Example 2</a:t>
            </a:r>
          </a:p>
        </p:txBody>
      </p:sp>
      <p:pic>
        <p:nvPicPr>
          <p:cNvPr id="6" name="Content Placeholder 5" descr="This is an example of chemicals stored incorrectly outside and exposed to the elements.">
            <a:extLst>
              <a:ext uri="{FF2B5EF4-FFF2-40B4-BE49-F238E27FC236}">
                <a16:creationId xmlns:a16="http://schemas.microsoft.com/office/drawing/2014/main" id="{EA73CBAC-F5A2-4103-A6F4-1038D572F4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600200"/>
            <a:ext cx="3857625" cy="4938712"/>
          </a:xfrm>
        </p:spPr>
      </p:pic>
      <p:sp>
        <p:nvSpPr>
          <p:cNvPr id="4" name="Slide Number Placeholder 3">
            <a:extLst>
              <a:ext uri="{FF2B5EF4-FFF2-40B4-BE49-F238E27FC236}">
                <a16:creationId xmlns:a16="http://schemas.microsoft.com/office/drawing/2014/main" id="{164998BD-99BD-CE34-2B88-2C04CF374DDF}"/>
              </a:ext>
            </a:extLst>
          </p:cNvPr>
          <p:cNvSpPr>
            <a:spLocks noGrp="1"/>
          </p:cNvSpPr>
          <p:nvPr>
            <p:ph type="sldNum" sz="quarter" idx="12"/>
          </p:nvPr>
        </p:nvSpPr>
        <p:spPr/>
        <p:txBody>
          <a:bodyPr/>
          <a:lstStyle/>
          <a:p>
            <a:fld id="{73F9939F-1474-4192-BEAE-819FD8A0D2A3}" type="slidenum">
              <a:rPr lang="en-US" smtClean="0"/>
              <a:t>16</a:t>
            </a:fld>
            <a:endParaRPr lang="en-US"/>
          </a:p>
        </p:txBody>
      </p:sp>
      <p:pic>
        <p:nvPicPr>
          <p:cNvPr id="8" name="Picture 7" descr="This is a room with several chemical feed containers all over the room.">
            <a:extLst>
              <a:ext uri="{FF2B5EF4-FFF2-40B4-BE49-F238E27FC236}">
                <a16:creationId xmlns:a16="http://schemas.microsoft.com/office/drawing/2014/main" id="{7377147F-0370-9A1C-F3EC-15D78AFA3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4" y="1828800"/>
            <a:ext cx="4890407" cy="4710112"/>
          </a:xfrm>
          <a:prstGeom prst="rect">
            <a:avLst/>
          </a:prstGeom>
        </p:spPr>
      </p:pic>
    </p:spTree>
    <p:extLst>
      <p:ext uri="{BB962C8B-B14F-4D97-AF65-F5344CB8AC3E}">
        <p14:creationId xmlns:p14="http://schemas.microsoft.com/office/powerpoint/2010/main" val="378734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1B216-8726-12A3-0233-A2EF319612E2}"/>
              </a:ext>
            </a:extLst>
          </p:cNvPr>
          <p:cNvSpPr>
            <a:spLocks noGrp="1"/>
          </p:cNvSpPr>
          <p:nvPr>
            <p:ph type="title"/>
          </p:nvPr>
        </p:nvSpPr>
        <p:spPr/>
        <p:txBody>
          <a:bodyPr/>
          <a:lstStyle/>
          <a:p>
            <a:r>
              <a:rPr lang="en-US" dirty="0"/>
              <a:t>Chemical Storage/ Feeders</a:t>
            </a:r>
          </a:p>
        </p:txBody>
      </p:sp>
      <p:pic>
        <p:nvPicPr>
          <p:cNvPr id="6" name="Content Placeholder 5" descr="This is a room with chemical feed pipes on the walls and debris littering the floor.">
            <a:extLst>
              <a:ext uri="{FF2B5EF4-FFF2-40B4-BE49-F238E27FC236}">
                <a16:creationId xmlns:a16="http://schemas.microsoft.com/office/drawing/2014/main" id="{0F66CD83-436E-B172-C40A-A3A7A2B19D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825625"/>
            <a:ext cx="7620000" cy="4351338"/>
          </a:xfrm>
        </p:spPr>
      </p:pic>
      <p:sp>
        <p:nvSpPr>
          <p:cNvPr id="4" name="Slide Number Placeholder 3">
            <a:extLst>
              <a:ext uri="{FF2B5EF4-FFF2-40B4-BE49-F238E27FC236}">
                <a16:creationId xmlns:a16="http://schemas.microsoft.com/office/drawing/2014/main" id="{C7772382-1754-768C-BA51-EE101C399080}"/>
              </a:ext>
            </a:extLst>
          </p:cNvPr>
          <p:cNvSpPr>
            <a:spLocks noGrp="1"/>
          </p:cNvSpPr>
          <p:nvPr>
            <p:ph type="sldNum" sz="quarter" idx="12"/>
          </p:nvPr>
        </p:nvSpPr>
        <p:spPr/>
        <p:txBody>
          <a:bodyPr/>
          <a:lstStyle/>
          <a:p>
            <a:fld id="{73F9939F-1474-4192-BEAE-819FD8A0D2A3}" type="slidenum">
              <a:rPr lang="en-US" smtClean="0"/>
              <a:t>17</a:t>
            </a:fld>
            <a:endParaRPr lang="en-US"/>
          </a:p>
        </p:txBody>
      </p:sp>
    </p:spTree>
    <p:extLst>
      <p:ext uri="{BB962C8B-B14F-4D97-AF65-F5344CB8AC3E}">
        <p14:creationId xmlns:p14="http://schemas.microsoft.com/office/powerpoint/2010/main" val="305501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0" y="-152400"/>
            <a:ext cx="7620000" cy="1325563"/>
          </a:xfrm>
        </p:spPr>
        <p:txBody>
          <a:bodyPr/>
          <a:lstStyle/>
          <a:p>
            <a:r>
              <a:rPr lang="en-US" b="1" dirty="0"/>
              <a:t>Vehicle/Heavy Equip.</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628650" y="1173163"/>
            <a:ext cx="7886700" cy="5869329"/>
          </a:xfrm>
        </p:spPr>
        <p:txBody>
          <a:bodyPr>
            <a:normAutofit/>
          </a:bodyPr>
          <a:lstStyle/>
          <a:p>
            <a:pPr marL="457200" indent="-457200">
              <a:spcAft>
                <a:spcPts val="300"/>
              </a:spcAft>
              <a:buFont typeface="Wingdings" panose="05000000000000000000" pitchFamily="2" charset="2"/>
              <a:buChar char="q"/>
            </a:pPr>
            <a:r>
              <a:rPr lang="en-US" sz="3600" dirty="0"/>
              <a:t>4x4 trucks</a:t>
            </a:r>
          </a:p>
          <a:p>
            <a:pPr marL="457200" indent="-457200">
              <a:spcAft>
                <a:spcPts val="300"/>
              </a:spcAft>
              <a:buFont typeface="Wingdings" panose="05000000000000000000" pitchFamily="2" charset="2"/>
              <a:buChar char="q"/>
            </a:pPr>
            <a:r>
              <a:rPr lang="en-US" sz="3600" dirty="0"/>
              <a:t>Side-by-sides</a:t>
            </a:r>
          </a:p>
          <a:p>
            <a:pPr marL="457200" indent="-457200">
              <a:spcAft>
                <a:spcPts val="300"/>
              </a:spcAft>
              <a:buFont typeface="Wingdings" panose="05000000000000000000" pitchFamily="2" charset="2"/>
              <a:buChar char="q"/>
            </a:pPr>
            <a:r>
              <a:rPr lang="en-US" sz="3600" dirty="0"/>
              <a:t>ATVs</a:t>
            </a:r>
          </a:p>
          <a:p>
            <a:pPr marL="457200" indent="-457200">
              <a:spcAft>
                <a:spcPts val="300"/>
              </a:spcAft>
              <a:buFont typeface="Wingdings" panose="05000000000000000000" pitchFamily="2" charset="2"/>
              <a:buChar char="q"/>
            </a:pPr>
            <a:r>
              <a:rPr lang="en-US" sz="3600" dirty="0"/>
              <a:t>Backhoes</a:t>
            </a:r>
          </a:p>
          <a:p>
            <a:pPr marL="457200" indent="-457200">
              <a:spcAft>
                <a:spcPts val="300"/>
              </a:spcAft>
              <a:buFont typeface="Wingdings" panose="05000000000000000000" pitchFamily="2" charset="2"/>
              <a:buChar char="q"/>
            </a:pPr>
            <a:r>
              <a:rPr lang="en-US" sz="3600" dirty="0"/>
              <a:t>Snow-plows</a:t>
            </a:r>
          </a:p>
          <a:p>
            <a:pPr marL="457200" indent="-457200">
              <a:spcAft>
                <a:spcPts val="300"/>
              </a:spcAft>
              <a:buFont typeface="Wingdings" panose="05000000000000000000" pitchFamily="2" charset="2"/>
              <a:buChar char="q"/>
            </a:pPr>
            <a:r>
              <a:rPr lang="en-US" sz="3600" dirty="0"/>
              <a:t>Generators (pull behinds, portables, etc.)</a:t>
            </a:r>
          </a:p>
          <a:p>
            <a:pPr marL="457200" indent="-457200">
              <a:spcAft>
                <a:spcPts val="300"/>
              </a:spcAft>
              <a:buFont typeface="Wingdings" panose="05000000000000000000" pitchFamily="2" charset="2"/>
              <a:buChar char="q"/>
            </a:pPr>
            <a:r>
              <a:rPr lang="en-US" sz="3600" dirty="0"/>
              <a:t>Flatbed trailers</a:t>
            </a:r>
          </a:p>
          <a:p>
            <a:pPr marL="457200" indent="-457200">
              <a:spcAft>
                <a:spcPts val="300"/>
              </a:spcAft>
              <a:buFont typeface="Wingdings" panose="05000000000000000000" pitchFamily="2" charset="2"/>
              <a:buChar char="q"/>
            </a:pPr>
            <a:endParaRPr lang="en-US" sz="3600" dirty="0"/>
          </a:p>
          <a:p>
            <a:pPr marL="0" indent="0">
              <a:spcAft>
                <a:spcPts val="300"/>
              </a:spcAft>
              <a:buNone/>
            </a:pPr>
            <a:endParaRPr lang="en-US" sz="3600" dirty="0"/>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18</a:t>
            </a:fld>
            <a:endParaRPr lang="en-US"/>
          </a:p>
        </p:txBody>
      </p:sp>
    </p:spTree>
    <p:extLst>
      <p:ext uri="{BB962C8B-B14F-4D97-AF65-F5344CB8AC3E}">
        <p14:creationId xmlns:p14="http://schemas.microsoft.com/office/powerpoint/2010/main" val="1772143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304800" y="0"/>
            <a:ext cx="7315200" cy="1325563"/>
          </a:xfrm>
        </p:spPr>
        <p:txBody>
          <a:bodyPr/>
          <a:lstStyle/>
          <a:p>
            <a:r>
              <a:rPr lang="en-US" b="1" dirty="0"/>
              <a:t>Vehicle/Heavy Equip. cont.</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628650" y="1173163"/>
            <a:ext cx="7886700" cy="5684837"/>
          </a:xfrm>
        </p:spPr>
        <p:txBody>
          <a:bodyPr>
            <a:normAutofit/>
          </a:bodyPr>
          <a:lstStyle/>
          <a:p>
            <a:pPr marL="457200" indent="-457200">
              <a:spcAft>
                <a:spcPts val="300"/>
              </a:spcAft>
              <a:buFont typeface="Wingdings" panose="05000000000000000000" pitchFamily="2" charset="2"/>
              <a:buChar char="q"/>
            </a:pPr>
            <a:r>
              <a:rPr lang="en-US" sz="2400" dirty="0"/>
              <a:t>Top-off vehicles</a:t>
            </a:r>
          </a:p>
          <a:p>
            <a:pPr marL="457200" indent="-457200">
              <a:spcAft>
                <a:spcPts val="300"/>
              </a:spcAft>
              <a:buFont typeface="Wingdings" panose="05000000000000000000" pitchFamily="2" charset="2"/>
              <a:buChar char="q"/>
            </a:pPr>
            <a:r>
              <a:rPr lang="en-US" sz="2400" dirty="0"/>
              <a:t>Check fluid levels</a:t>
            </a:r>
          </a:p>
          <a:p>
            <a:pPr marL="457200" indent="-457200">
              <a:spcAft>
                <a:spcPts val="300"/>
              </a:spcAft>
              <a:buFont typeface="Wingdings" panose="05000000000000000000" pitchFamily="2" charset="2"/>
              <a:buChar char="q"/>
            </a:pPr>
            <a:r>
              <a:rPr lang="en-US" sz="2400" dirty="0"/>
              <a:t>Check antifreeze strength</a:t>
            </a:r>
          </a:p>
          <a:p>
            <a:pPr marL="457200" indent="-457200">
              <a:spcAft>
                <a:spcPts val="300"/>
              </a:spcAft>
              <a:buFont typeface="Wingdings" panose="05000000000000000000" pitchFamily="2" charset="2"/>
              <a:buChar char="q"/>
            </a:pPr>
            <a:r>
              <a:rPr lang="en-US" sz="2400" dirty="0"/>
              <a:t>Check batteries</a:t>
            </a:r>
          </a:p>
          <a:p>
            <a:pPr marL="457200" indent="-457200">
              <a:spcAft>
                <a:spcPts val="300"/>
              </a:spcAft>
              <a:buFont typeface="Wingdings" panose="05000000000000000000" pitchFamily="2" charset="2"/>
              <a:buChar char="q"/>
            </a:pPr>
            <a:r>
              <a:rPr lang="en-US" sz="2400" dirty="0"/>
              <a:t>Check tires and pressure</a:t>
            </a:r>
          </a:p>
          <a:p>
            <a:pPr marL="457200" indent="-457200">
              <a:spcAft>
                <a:spcPts val="300"/>
              </a:spcAft>
              <a:buFont typeface="Wingdings" panose="05000000000000000000" pitchFamily="2" charset="2"/>
              <a:buChar char="q"/>
            </a:pPr>
            <a:r>
              <a:rPr lang="en-US" sz="2400" dirty="0"/>
              <a:t>Grease </a:t>
            </a:r>
            <a:r>
              <a:rPr lang="en-US" sz="2400" dirty="0" err="1"/>
              <a:t>zerk</a:t>
            </a:r>
            <a:r>
              <a:rPr lang="en-US" sz="2400" dirty="0"/>
              <a:t> fittings</a:t>
            </a:r>
          </a:p>
          <a:p>
            <a:pPr marL="457200" indent="-457200">
              <a:spcAft>
                <a:spcPts val="300"/>
              </a:spcAft>
              <a:buFont typeface="Wingdings" panose="05000000000000000000" pitchFamily="2" charset="2"/>
              <a:buChar char="q"/>
            </a:pPr>
            <a:r>
              <a:rPr lang="en-US" sz="2400" dirty="0"/>
              <a:t>Add winterization fuel treatments</a:t>
            </a:r>
          </a:p>
          <a:p>
            <a:pPr marL="457200" indent="-457200">
              <a:spcAft>
                <a:spcPts val="300"/>
              </a:spcAft>
              <a:buFont typeface="Wingdings" panose="05000000000000000000" pitchFamily="2" charset="2"/>
              <a:buChar char="q"/>
            </a:pPr>
            <a:r>
              <a:rPr lang="en-US" sz="2400" dirty="0"/>
              <a:t>Store vehicles/machinery in enclosures or under awnings</a:t>
            </a:r>
          </a:p>
          <a:p>
            <a:pPr marL="457200" indent="-457200">
              <a:spcAft>
                <a:spcPts val="300"/>
              </a:spcAft>
              <a:buFont typeface="Wingdings" panose="05000000000000000000" pitchFamily="2" charset="2"/>
              <a:buChar char="q"/>
            </a:pPr>
            <a:r>
              <a:rPr lang="en-US" sz="2400" dirty="0"/>
              <a:t>If vehicles must be kept outside, orient the engine away from the north wind and cover with blankets and tarps</a:t>
            </a:r>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19</a:t>
            </a:fld>
            <a:endParaRPr lang="en-US"/>
          </a:p>
        </p:txBody>
      </p:sp>
    </p:spTree>
    <p:extLst>
      <p:ext uri="{BB962C8B-B14F-4D97-AF65-F5344CB8AC3E}">
        <p14:creationId xmlns:p14="http://schemas.microsoft.com/office/powerpoint/2010/main" val="4244625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9D36-A835-4449-8F1F-CBFE9E9C2419}"/>
              </a:ext>
            </a:extLst>
          </p:cNvPr>
          <p:cNvSpPr>
            <a:spLocks noGrp="1"/>
          </p:cNvSpPr>
          <p:nvPr>
            <p:ph type="title"/>
          </p:nvPr>
        </p:nvSpPr>
        <p:spPr/>
        <p:txBody>
          <a:bodyPr/>
          <a:lstStyle/>
          <a:p>
            <a:pPr algn="ctr"/>
            <a:r>
              <a:rPr lang="en-US" b="1" dirty="0"/>
              <a:t>Presentation Outline</a:t>
            </a:r>
          </a:p>
        </p:txBody>
      </p:sp>
      <p:sp>
        <p:nvSpPr>
          <p:cNvPr id="3" name="Content Placeholder 2">
            <a:extLst>
              <a:ext uri="{FF2B5EF4-FFF2-40B4-BE49-F238E27FC236}">
                <a16:creationId xmlns:a16="http://schemas.microsoft.com/office/drawing/2014/main" id="{5773C3E5-27B9-447C-A08D-97184C711604}"/>
              </a:ext>
            </a:extLst>
          </p:cNvPr>
          <p:cNvSpPr>
            <a:spLocks noGrp="1"/>
          </p:cNvSpPr>
          <p:nvPr>
            <p:ph idx="1"/>
          </p:nvPr>
        </p:nvSpPr>
        <p:spPr>
          <a:xfrm>
            <a:off x="628650" y="1830417"/>
            <a:ext cx="7886700" cy="3808383"/>
          </a:xfrm>
        </p:spPr>
        <p:txBody>
          <a:bodyPr>
            <a:normAutofit/>
          </a:bodyPr>
          <a:lstStyle/>
          <a:p>
            <a:r>
              <a:rPr lang="en-US" dirty="0"/>
              <a:t>Severe weather varieties</a:t>
            </a:r>
          </a:p>
          <a:p>
            <a:r>
              <a:rPr lang="en-US" dirty="0"/>
              <a:t>Emergency preparedness plans (EPP)</a:t>
            </a:r>
          </a:p>
          <a:p>
            <a:r>
              <a:rPr lang="en-US" dirty="0"/>
              <a:t>Important to do’s</a:t>
            </a:r>
          </a:p>
          <a:p>
            <a:r>
              <a:rPr lang="en-US" dirty="0"/>
              <a:t>Critical infrastructure</a:t>
            </a:r>
          </a:p>
          <a:p>
            <a:pPr>
              <a:spcAft>
                <a:spcPts val="600"/>
              </a:spcAft>
            </a:pPr>
            <a:r>
              <a:rPr lang="en-US" dirty="0"/>
              <a:t>Preparation</a:t>
            </a:r>
          </a:p>
          <a:p>
            <a:pPr lvl="1"/>
            <a:endParaRPr lang="en-US" dirty="0"/>
          </a:p>
          <a:p>
            <a:pPr lvl="1"/>
            <a:endParaRPr lang="en-US" dirty="0"/>
          </a:p>
          <a:p>
            <a:pPr lvl="1"/>
            <a:endParaRPr lang="en-US" dirty="0"/>
          </a:p>
          <a:p>
            <a:pPr lvl="1"/>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75F7EC-7CA8-4F6A-AE27-FBB5F8DAA945}"/>
              </a:ext>
            </a:extLst>
          </p:cNvPr>
          <p:cNvSpPr>
            <a:spLocks noGrp="1"/>
          </p:cNvSpPr>
          <p:nvPr>
            <p:ph type="sldNum" sz="quarter" idx="12"/>
          </p:nvPr>
        </p:nvSpPr>
        <p:spPr/>
        <p:txBody>
          <a:bodyPr/>
          <a:lstStyle/>
          <a:p>
            <a:fld id="{73F9939F-1474-4192-BEAE-819FD8A0D2A3}" type="slidenum">
              <a:rPr lang="en-US" smtClean="0"/>
              <a:t>2</a:t>
            </a:fld>
            <a:endParaRPr lang="en-US"/>
          </a:p>
        </p:txBody>
      </p:sp>
    </p:spTree>
    <p:extLst>
      <p:ext uri="{BB962C8B-B14F-4D97-AF65-F5344CB8AC3E}">
        <p14:creationId xmlns:p14="http://schemas.microsoft.com/office/powerpoint/2010/main" val="2918416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304800" y="-152400"/>
            <a:ext cx="7315200" cy="1325563"/>
          </a:xfrm>
        </p:spPr>
        <p:txBody>
          <a:bodyPr/>
          <a:lstStyle/>
          <a:p>
            <a:r>
              <a:rPr lang="en-US" b="1" dirty="0"/>
              <a:t>Vehicle Packing List</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0" y="838200"/>
            <a:ext cx="7886700" cy="6189562"/>
          </a:xfrm>
        </p:spPr>
        <p:txBody>
          <a:bodyPr>
            <a:normAutofit fontScale="47500" lnSpcReduction="20000"/>
          </a:bodyPr>
          <a:lstStyle/>
          <a:p>
            <a:pPr marL="914400" indent="-457200">
              <a:spcAft>
                <a:spcPts val="300"/>
              </a:spcAft>
              <a:buFont typeface="Wingdings" panose="05000000000000000000" pitchFamily="2" charset="2"/>
              <a:buChar char="q"/>
            </a:pPr>
            <a:r>
              <a:rPr lang="en-US" sz="3600" dirty="0"/>
              <a:t>Snow chains</a:t>
            </a:r>
          </a:p>
          <a:p>
            <a:pPr marL="914400" indent="-457200">
              <a:spcAft>
                <a:spcPts val="300"/>
              </a:spcAft>
              <a:buFont typeface="Wingdings" panose="05000000000000000000" pitchFamily="2" charset="2"/>
              <a:buChar char="q"/>
            </a:pPr>
            <a:r>
              <a:rPr lang="en-US" sz="3600" dirty="0"/>
              <a:t>First aid kit</a:t>
            </a:r>
          </a:p>
          <a:p>
            <a:pPr marL="914400" indent="-457200">
              <a:spcAft>
                <a:spcPts val="300"/>
              </a:spcAft>
              <a:buFont typeface="Wingdings" panose="05000000000000000000" pitchFamily="2" charset="2"/>
              <a:buChar char="q"/>
            </a:pPr>
            <a:r>
              <a:rPr lang="en-US" sz="3600" dirty="0"/>
              <a:t>Flashlights</a:t>
            </a:r>
          </a:p>
          <a:p>
            <a:pPr marL="914400" indent="-457200">
              <a:spcAft>
                <a:spcPts val="300"/>
              </a:spcAft>
              <a:buFont typeface="Wingdings" panose="05000000000000000000" pitchFamily="2" charset="2"/>
              <a:buChar char="q"/>
            </a:pPr>
            <a:r>
              <a:rPr lang="en-US" sz="3600" dirty="0"/>
              <a:t>Tire pressure gauge and portable compressor</a:t>
            </a:r>
          </a:p>
          <a:p>
            <a:pPr marL="914400" indent="-457200">
              <a:spcAft>
                <a:spcPts val="300"/>
              </a:spcAft>
              <a:buFont typeface="Wingdings" panose="05000000000000000000" pitchFamily="2" charset="2"/>
              <a:buChar char="q"/>
            </a:pPr>
            <a:r>
              <a:rPr lang="en-US" sz="3600" dirty="0"/>
              <a:t>Tire plug kit</a:t>
            </a:r>
          </a:p>
          <a:p>
            <a:pPr marL="914400" indent="-457200">
              <a:spcAft>
                <a:spcPts val="300"/>
              </a:spcAft>
              <a:buFont typeface="Wingdings" panose="05000000000000000000" pitchFamily="2" charset="2"/>
              <a:buChar char="q"/>
            </a:pPr>
            <a:r>
              <a:rPr lang="en-US" sz="3600" dirty="0"/>
              <a:t>Warning triangles</a:t>
            </a:r>
          </a:p>
          <a:p>
            <a:pPr marL="914400" indent="-457200">
              <a:spcAft>
                <a:spcPts val="300"/>
              </a:spcAft>
              <a:buFont typeface="Wingdings" panose="05000000000000000000" pitchFamily="2" charset="2"/>
              <a:buChar char="q"/>
            </a:pPr>
            <a:r>
              <a:rPr lang="en-US" sz="3600" dirty="0"/>
              <a:t>Ice scraper</a:t>
            </a:r>
          </a:p>
          <a:p>
            <a:pPr marL="914400" indent="-457200">
              <a:spcAft>
                <a:spcPts val="300"/>
              </a:spcAft>
              <a:buFont typeface="Wingdings" panose="05000000000000000000" pitchFamily="2" charset="2"/>
              <a:buChar char="q"/>
            </a:pPr>
            <a:r>
              <a:rPr lang="en-US" sz="3600" dirty="0"/>
              <a:t>Rope/tie-down straps</a:t>
            </a:r>
          </a:p>
          <a:p>
            <a:pPr marL="914400" indent="-457200">
              <a:spcAft>
                <a:spcPts val="300"/>
              </a:spcAft>
              <a:buFont typeface="Wingdings" panose="05000000000000000000" pitchFamily="2" charset="2"/>
              <a:buChar char="q"/>
            </a:pPr>
            <a:r>
              <a:rPr lang="en-US" sz="3600" dirty="0"/>
              <a:t>Gloves and safety glasses</a:t>
            </a:r>
          </a:p>
          <a:p>
            <a:pPr marL="914400" indent="-457200">
              <a:spcAft>
                <a:spcPts val="300"/>
              </a:spcAft>
              <a:buFont typeface="Wingdings" panose="05000000000000000000" pitchFamily="2" charset="2"/>
              <a:buChar char="q"/>
            </a:pPr>
            <a:r>
              <a:rPr lang="en-US" sz="3600" dirty="0"/>
              <a:t>Tool bags</a:t>
            </a:r>
          </a:p>
          <a:p>
            <a:pPr marL="914400" indent="-457200">
              <a:spcAft>
                <a:spcPts val="300"/>
              </a:spcAft>
              <a:buFont typeface="Wingdings" panose="05000000000000000000" pitchFamily="2" charset="2"/>
              <a:buChar char="q"/>
            </a:pPr>
            <a:r>
              <a:rPr lang="en-US" sz="3600" dirty="0"/>
              <a:t>Fire extinguisher</a:t>
            </a:r>
          </a:p>
          <a:p>
            <a:pPr marL="914400" indent="-457200">
              <a:spcAft>
                <a:spcPts val="300"/>
              </a:spcAft>
              <a:buFont typeface="Wingdings" panose="05000000000000000000" pitchFamily="2" charset="2"/>
              <a:buChar char="q"/>
            </a:pPr>
            <a:r>
              <a:rPr lang="en-US" sz="3600" dirty="0"/>
              <a:t>Snacks and bottled water</a:t>
            </a:r>
          </a:p>
          <a:p>
            <a:pPr marL="914400" indent="-457200">
              <a:spcAft>
                <a:spcPts val="300"/>
              </a:spcAft>
              <a:buFont typeface="Wingdings" panose="05000000000000000000" pitchFamily="2" charset="2"/>
              <a:buChar char="q"/>
            </a:pPr>
            <a:r>
              <a:rPr lang="en-US" sz="3600" dirty="0"/>
              <a:t>Blankets</a:t>
            </a:r>
          </a:p>
          <a:p>
            <a:pPr marL="914400" indent="-457200">
              <a:spcAft>
                <a:spcPts val="300"/>
              </a:spcAft>
              <a:buFont typeface="Wingdings" panose="05000000000000000000" pitchFamily="2" charset="2"/>
              <a:buChar char="q"/>
            </a:pPr>
            <a:r>
              <a:rPr lang="en-US" sz="3600" dirty="0"/>
              <a:t>Snow shovels</a:t>
            </a:r>
          </a:p>
          <a:p>
            <a:pPr marL="914400" indent="-457200">
              <a:spcAft>
                <a:spcPts val="300"/>
              </a:spcAft>
              <a:buFont typeface="Wingdings" panose="05000000000000000000" pitchFamily="2" charset="2"/>
              <a:buChar char="q"/>
            </a:pPr>
            <a:r>
              <a:rPr lang="en-US" sz="3600" dirty="0"/>
              <a:t>Valve/hydrant wrenches</a:t>
            </a:r>
          </a:p>
          <a:p>
            <a:pPr marL="914400" indent="-457200">
              <a:spcAft>
                <a:spcPts val="300"/>
              </a:spcAft>
              <a:buFont typeface="Wingdings" panose="05000000000000000000" pitchFamily="2" charset="2"/>
              <a:buChar char="q"/>
            </a:pPr>
            <a:r>
              <a:rPr lang="en-US" sz="3600" dirty="0"/>
              <a:t>Chainsaw and gas cans</a:t>
            </a:r>
          </a:p>
          <a:p>
            <a:pPr marL="914400" indent="-457200">
              <a:spcAft>
                <a:spcPts val="300"/>
              </a:spcAft>
              <a:buFont typeface="Wingdings" panose="05000000000000000000" pitchFamily="2" charset="2"/>
              <a:buChar char="q"/>
            </a:pPr>
            <a:r>
              <a:rPr lang="en-US" sz="3600" dirty="0"/>
              <a:t>Disinfection residual test kit and reagents </a:t>
            </a:r>
          </a:p>
          <a:p>
            <a:pPr marL="0" indent="0">
              <a:spcAft>
                <a:spcPts val="300"/>
              </a:spcAft>
              <a:buNone/>
            </a:pPr>
            <a:endParaRPr lang="en-US" sz="3600" dirty="0"/>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20</a:t>
            </a:fld>
            <a:endParaRPr lang="en-US"/>
          </a:p>
        </p:txBody>
      </p:sp>
    </p:spTree>
    <p:extLst>
      <p:ext uri="{BB962C8B-B14F-4D97-AF65-F5344CB8AC3E}">
        <p14:creationId xmlns:p14="http://schemas.microsoft.com/office/powerpoint/2010/main" val="1229593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304800" y="-152400"/>
            <a:ext cx="7315200" cy="1325563"/>
          </a:xfrm>
        </p:spPr>
        <p:txBody>
          <a:bodyPr/>
          <a:lstStyle/>
          <a:p>
            <a:r>
              <a:rPr lang="en-US" b="1" dirty="0"/>
              <a:t>Facility Access Roads</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152400" y="1173163"/>
            <a:ext cx="7886700" cy="5869329"/>
          </a:xfrm>
        </p:spPr>
        <p:txBody>
          <a:bodyPr>
            <a:normAutofit fontScale="77500" lnSpcReduction="20000"/>
          </a:bodyPr>
          <a:lstStyle/>
          <a:p>
            <a:pPr marL="457200" indent="-457200">
              <a:spcAft>
                <a:spcPts val="300"/>
              </a:spcAft>
              <a:buFont typeface="Wingdings" panose="05000000000000000000" pitchFamily="2" charset="2"/>
              <a:buChar char="q"/>
            </a:pPr>
            <a:r>
              <a:rPr lang="en-US" sz="3600" dirty="0"/>
              <a:t>Clear branches away from roadways, fences and treatment plant units</a:t>
            </a:r>
          </a:p>
          <a:p>
            <a:pPr marL="457200" indent="-457200">
              <a:spcAft>
                <a:spcPts val="300"/>
              </a:spcAft>
              <a:buFont typeface="Wingdings" panose="05000000000000000000" pitchFamily="2" charset="2"/>
              <a:buChar char="q"/>
            </a:pPr>
            <a:r>
              <a:rPr lang="en-US" sz="3600" dirty="0"/>
              <a:t>Maintain roads so that you can access your facilities under all weather conditions.</a:t>
            </a:r>
          </a:p>
          <a:p>
            <a:pPr marL="457200" indent="-457200">
              <a:spcAft>
                <a:spcPts val="300"/>
              </a:spcAft>
              <a:buFont typeface="Wingdings" panose="05000000000000000000" pitchFamily="2" charset="2"/>
              <a:buChar char="q"/>
            </a:pPr>
            <a:r>
              <a:rPr lang="en-US" sz="3600" dirty="0"/>
              <a:t>If gated access, make sure that gates are locked.</a:t>
            </a:r>
          </a:p>
          <a:p>
            <a:pPr marL="457200" indent="-457200">
              <a:spcAft>
                <a:spcPts val="300"/>
              </a:spcAft>
              <a:buFont typeface="Wingdings" panose="05000000000000000000" pitchFamily="2" charset="2"/>
              <a:buChar char="q"/>
            </a:pPr>
            <a:r>
              <a:rPr lang="en-US" sz="3600" dirty="0"/>
              <a:t>If gates are electrical, make sure that you can disengage the hydraulic opener.</a:t>
            </a:r>
          </a:p>
          <a:p>
            <a:pPr marL="457200" indent="-457200">
              <a:spcAft>
                <a:spcPts val="300"/>
              </a:spcAft>
              <a:buFont typeface="Wingdings" panose="05000000000000000000" pitchFamily="2" charset="2"/>
              <a:buChar char="q"/>
            </a:pPr>
            <a:r>
              <a:rPr lang="en-US" sz="3600" dirty="0"/>
              <a:t>Salt bridges and roads to water system facilities in preparation for icy conditions.</a:t>
            </a:r>
          </a:p>
          <a:p>
            <a:pPr marL="0" indent="0">
              <a:spcAft>
                <a:spcPts val="300"/>
              </a:spcAft>
              <a:buNone/>
            </a:pPr>
            <a:r>
              <a:rPr lang="en-US" sz="3600" b="1" dirty="0">
                <a:solidFill>
                  <a:srgbClr val="FF0000"/>
                </a:solidFill>
              </a:rPr>
              <a:t>Warning: Don’t try to cross low water crossings or downed power lines for any reason, it’s not worth losing your life.</a:t>
            </a:r>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21</a:t>
            </a:fld>
            <a:endParaRPr lang="en-US"/>
          </a:p>
        </p:txBody>
      </p:sp>
    </p:spTree>
    <p:extLst>
      <p:ext uri="{BB962C8B-B14F-4D97-AF65-F5344CB8AC3E}">
        <p14:creationId xmlns:p14="http://schemas.microsoft.com/office/powerpoint/2010/main" val="3152633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ECD00-635A-2D99-7DB8-59BD0FC34073}"/>
              </a:ext>
            </a:extLst>
          </p:cNvPr>
          <p:cNvSpPr>
            <a:spLocks noGrp="1"/>
          </p:cNvSpPr>
          <p:nvPr>
            <p:ph type="title"/>
          </p:nvPr>
        </p:nvSpPr>
        <p:spPr/>
        <p:txBody>
          <a:bodyPr/>
          <a:lstStyle/>
          <a:p>
            <a:r>
              <a:rPr lang="en-US" dirty="0"/>
              <a:t>Access Roads Example 1</a:t>
            </a:r>
          </a:p>
        </p:txBody>
      </p:sp>
      <p:pic>
        <p:nvPicPr>
          <p:cNvPr id="6" name="Content Placeholder 5" descr="Aerial view of flooded area where only the tops of buildings and trees are visible.&#10;">
            <a:extLst>
              <a:ext uri="{FF2B5EF4-FFF2-40B4-BE49-F238E27FC236}">
                <a16:creationId xmlns:a16="http://schemas.microsoft.com/office/drawing/2014/main" id="{13B1088D-73D1-E908-FBC7-F52380FBD9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735152"/>
            <a:ext cx="8763000" cy="4351338"/>
          </a:xfrm>
        </p:spPr>
      </p:pic>
      <p:sp>
        <p:nvSpPr>
          <p:cNvPr id="4" name="Slide Number Placeholder 3">
            <a:extLst>
              <a:ext uri="{FF2B5EF4-FFF2-40B4-BE49-F238E27FC236}">
                <a16:creationId xmlns:a16="http://schemas.microsoft.com/office/drawing/2014/main" id="{094DF890-6E79-A4AF-E53C-7FE31FF7E343}"/>
              </a:ext>
            </a:extLst>
          </p:cNvPr>
          <p:cNvSpPr>
            <a:spLocks noGrp="1"/>
          </p:cNvSpPr>
          <p:nvPr>
            <p:ph type="sldNum" sz="quarter" idx="12"/>
          </p:nvPr>
        </p:nvSpPr>
        <p:spPr/>
        <p:txBody>
          <a:bodyPr/>
          <a:lstStyle/>
          <a:p>
            <a:fld id="{73F9939F-1474-4192-BEAE-819FD8A0D2A3}" type="slidenum">
              <a:rPr lang="en-US" smtClean="0"/>
              <a:t>22</a:t>
            </a:fld>
            <a:endParaRPr lang="en-US"/>
          </a:p>
        </p:txBody>
      </p:sp>
    </p:spTree>
    <p:extLst>
      <p:ext uri="{BB962C8B-B14F-4D97-AF65-F5344CB8AC3E}">
        <p14:creationId xmlns:p14="http://schemas.microsoft.com/office/powerpoint/2010/main" val="291885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B8B9C-B63D-6631-B9AD-4BA22B77FC4A}"/>
              </a:ext>
            </a:extLst>
          </p:cNvPr>
          <p:cNvSpPr>
            <a:spLocks noGrp="1"/>
          </p:cNvSpPr>
          <p:nvPr>
            <p:ph type="title"/>
          </p:nvPr>
        </p:nvSpPr>
        <p:spPr/>
        <p:txBody>
          <a:bodyPr/>
          <a:lstStyle/>
          <a:p>
            <a:r>
              <a:rPr lang="en-US" dirty="0"/>
              <a:t>Access Roads Example 2</a:t>
            </a:r>
          </a:p>
        </p:txBody>
      </p:sp>
      <p:pic>
        <p:nvPicPr>
          <p:cNvPr id="6" name="Content Placeholder 5" descr="An arial image of a flooded water storage facility.">
            <a:extLst>
              <a:ext uri="{FF2B5EF4-FFF2-40B4-BE49-F238E27FC236}">
                <a16:creationId xmlns:a16="http://schemas.microsoft.com/office/drawing/2014/main" id="{0FCD9111-73E3-5B44-F5DE-545361B7DD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1" y="1825625"/>
            <a:ext cx="7696200" cy="4351338"/>
          </a:xfrm>
        </p:spPr>
      </p:pic>
      <p:sp>
        <p:nvSpPr>
          <p:cNvPr id="4" name="Slide Number Placeholder 3">
            <a:extLst>
              <a:ext uri="{FF2B5EF4-FFF2-40B4-BE49-F238E27FC236}">
                <a16:creationId xmlns:a16="http://schemas.microsoft.com/office/drawing/2014/main" id="{81D5AAAF-DA3F-718C-B3D6-A6136E35229E}"/>
              </a:ext>
            </a:extLst>
          </p:cNvPr>
          <p:cNvSpPr>
            <a:spLocks noGrp="1"/>
          </p:cNvSpPr>
          <p:nvPr>
            <p:ph type="sldNum" sz="quarter" idx="12"/>
          </p:nvPr>
        </p:nvSpPr>
        <p:spPr/>
        <p:txBody>
          <a:bodyPr/>
          <a:lstStyle/>
          <a:p>
            <a:fld id="{73F9939F-1474-4192-BEAE-819FD8A0D2A3}" type="slidenum">
              <a:rPr lang="en-US" smtClean="0"/>
              <a:t>23</a:t>
            </a:fld>
            <a:endParaRPr lang="en-US"/>
          </a:p>
        </p:txBody>
      </p:sp>
    </p:spTree>
    <p:extLst>
      <p:ext uri="{BB962C8B-B14F-4D97-AF65-F5344CB8AC3E}">
        <p14:creationId xmlns:p14="http://schemas.microsoft.com/office/powerpoint/2010/main" val="3998309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6DF4A-D013-3351-D3CE-B65CD7BE7FA0}"/>
              </a:ext>
            </a:extLst>
          </p:cNvPr>
          <p:cNvSpPr>
            <a:spLocks noGrp="1"/>
          </p:cNvSpPr>
          <p:nvPr>
            <p:ph type="title"/>
          </p:nvPr>
        </p:nvSpPr>
        <p:spPr/>
        <p:txBody>
          <a:bodyPr/>
          <a:lstStyle/>
          <a:p>
            <a:r>
              <a:rPr lang="en-US" dirty="0"/>
              <a:t>Access Roads Example 3</a:t>
            </a:r>
          </a:p>
        </p:txBody>
      </p:sp>
      <p:pic>
        <p:nvPicPr>
          <p:cNvPr id="6" name="Content Placeholder 5" descr="This is a before and after image of severe flooding of a road. The signs are the only visible object in the after image.">
            <a:extLst>
              <a:ext uri="{FF2B5EF4-FFF2-40B4-BE49-F238E27FC236}">
                <a16:creationId xmlns:a16="http://schemas.microsoft.com/office/drawing/2014/main" id="{022F6B92-A3C6-E6F9-045A-231516CD0D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439" y="1825625"/>
            <a:ext cx="7759122" cy="4351338"/>
          </a:xfrm>
        </p:spPr>
      </p:pic>
      <p:sp>
        <p:nvSpPr>
          <p:cNvPr id="4" name="Slide Number Placeholder 3">
            <a:extLst>
              <a:ext uri="{FF2B5EF4-FFF2-40B4-BE49-F238E27FC236}">
                <a16:creationId xmlns:a16="http://schemas.microsoft.com/office/drawing/2014/main" id="{BF33F9D8-EBFA-92ED-CB23-719FA7855A48}"/>
              </a:ext>
            </a:extLst>
          </p:cNvPr>
          <p:cNvSpPr>
            <a:spLocks noGrp="1"/>
          </p:cNvSpPr>
          <p:nvPr>
            <p:ph type="sldNum" sz="quarter" idx="12"/>
          </p:nvPr>
        </p:nvSpPr>
        <p:spPr/>
        <p:txBody>
          <a:bodyPr/>
          <a:lstStyle/>
          <a:p>
            <a:fld id="{73F9939F-1474-4192-BEAE-819FD8A0D2A3}" type="slidenum">
              <a:rPr lang="en-US" smtClean="0"/>
              <a:t>24</a:t>
            </a:fld>
            <a:endParaRPr lang="en-US"/>
          </a:p>
        </p:txBody>
      </p:sp>
    </p:spTree>
    <p:extLst>
      <p:ext uri="{BB962C8B-B14F-4D97-AF65-F5344CB8AC3E}">
        <p14:creationId xmlns:p14="http://schemas.microsoft.com/office/powerpoint/2010/main" val="2889861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304800" y="-152400"/>
            <a:ext cx="7315200" cy="1325563"/>
          </a:xfrm>
        </p:spPr>
        <p:txBody>
          <a:bodyPr/>
          <a:lstStyle/>
          <a:p>
            <a:r>
              <a:rPr lang="en-US" b="1" dirty="0"/>
              <a:t>Electrical Facilities</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152400" y="769455"/>
            <a:ext cx="7886700" cy="6088545"/>
          </a:xfrm>
        </p:spPr>
        <p:txBody>
          <a:bodyPr>
            <a:normAutofit/>
          </a:bodyPr>
          <a:lstStyle/>
          <a:p>
            <a:pPr marL="0" indent="0">
              <a:spcAft>
                <a:spcPts val="300"/>
              </a:spcAft>
              <a:buNone/>
            </a:pPr>
            <a:r>
              <a:rPr lang="en-US" sz="3300" dirty="0"/>
              <a:t>Ensure:</a:t>
            </a:r>
          </a:p>
          <a:p>
            <a:pPr marL="914400" lvl="1" indent="-457200">
              <a:spcAft>
                <a:spcPts val="300"/>
              </a:spcAft>
              <a:buFont typeface="Wingdings" panose="05000000000000000000" pitchFamily="2" charset="2"/>
              <a:buChar char="q"/>
            </a:pPr>
            <a:r>
              <a:rPr lang="en-US" dirty="0"/>
              <a:t>Switchgears and transformers are well maintained and operational</a:t>
            </a:r>
          </a:p>
          <a:p>
            <a:pPr marL="914400" lvl="1" indent="-457200">
              <a:spcAft>
                <a:spcPts val="300"/>
              </a:spcAft>
              <a:buFont typeface="Wingdings" panose="05000000000000000000" pitchFamily="2" charset="2"/>
              <a:buChar char="q"/>
            </a:pPr>
            <a:r>
              <a:rPr lang="en-US" dirty="0"/>
              <a:t>Critical equipment is protected with surge protection and fuses (no pennies)</a:t>
            </a:r>
          </a:p>
          <a:p>
            <a:pPr marL="914400" lvl="1" indent="-457200">
              <a:spcAft>
                <a:spcPts val="300"/>
              </a:spcAft>
              <a:buFont typeface="Wingdings" panose="05000000000000000000" pitchFamily="2" charset="2"/>
              <a:buChar char="q"/>
            </a:pPr>
            <a:r>
              <a:rPr lang="en-US" dirty="0"/>
              <a:t>Critical monitoring and automation equipment is equipped with uninterruptible power supplies (UPS)</a:t>
            </a:r>
          </a:p>
          <a:p>
            <a:pPr marL="914400" lvl="1" indent="-457200">
              <a:spcAft>
                <a:spcPts val="300"/>
              </a:spcAft>
              <a:buFont typeface="Wingdings" panose="05000000000000000000" pitchFamily="2" charset="2"/>
              <a:buChar char="q"/>
            </a:pPr>
            <a:r>
              <a:rPr lang="en-US" dirty="0"/>
              <a:t>Develop a plan for re-charging UPS units (e.g., small portable generator) </a:t>
            </a:r>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25</a:t>
            </a:fld>
            <a:endParaRPr lang="en-US" dirty="0"/>
          </a:p>
        </p:txBody>
      </p:sp>
    </p:spTree>
    <p:extLst>
      <p:ext uri="{BB962C8B-B14F-4D97-AF65-F5344CB8AC3E}">
        <p14:creationId xmlns:p14="http://schemas.microsoft.com/office/powerpoint/2010/main" val="3386876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304800" y="-152400"/>
            <a:ext cx="7315200" cy="1325563"/>
          </a:xfrm>
        </p:spPr>
        <p:txBody>
          <a:bodyPr/>
          <a:lstStyle/>
          <a:p>
            <a:r>
              <a:rPr lang="en-US" b="1" dirty="0"/>
              <a:t>Electrical Facilities cont.</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152400" y="988671"/>
            <a:ext cx="7886700" cy="5869329"/>
          </a:xfrm>
        </p:spPr>
        <p:txBody>
          <a:bodyPr>
            <a:normAutofit/>
          </a:bodyPr>
          <a:lstStyle/>
          <a:p>
            <a:pPr marL="0" indent="0">
              <a:spcAft>
                <a:spcPts val="300"/>
              </a:spcAft>
              <a:buNone/>
            </a:pPr>
            <a:r>
              <a:rPr lang="en-US" sz="2800" dirty="0"/>
              <a:t>Ensure:</a:t>
            </a:r>
          </a:p>
          <a:p>
            <a:pPr marL="914400" lvl="1" indent="-457200">
              <a:spcAft>
                <a:spcPts val="300"/>
              </a:spcAft>
              <a:buFont typeface="Wingdings" panose="05000000000000000000" pitchFamily="2" charset="2"/>
              <a:buChar char="q"/>
            </a:pPr>
            <a:r>
              <a:rPr lang="en-US" sz="2600" dirty="0"/>
              <a:t>Pigtail connections for portable generators are provided, maintained and working properly</a:t>
            </a:r>
          </a:p>
          <a:p>
            <a:pPr marL="914400" lvl="1" indent="-457200">
              <a:spcAft>
                <a:spcPts val="300"/>
              </a:spcAft>
              <a:buFont typeface="Wingdings" panose="05000000000000000000" pitchFamily="2" charset="2"/>
              <a:buChar char="q"/>
            </a:pPr>
            <a:r>
              <a:rPr lang="en-US" sz="2600" dirty="0"/>
              <a:t>Backup generators and auxiliary equipment are maintained and tested under a load according to manufacturer and NFPA recommendations</a:t>
            </a:r>
          </a:p>
          <a:p>
            <a:pPr marL="914400" lvl="1" indent="-457200">
              <a:spcAft>
                <a:spcPts val="300"/>
              </a:spcAft>
              <a:buFont typeface="Wingdings" panose="05000000000000000000" pitchFamily="2" charset="2"/>
              <a:buChar char="q"/>
            </a:pPr>
            <a:r>
              <a:rPr lang="en-US" sz="2600" dirty="0"/>
              <a:t>Identify which facilities you can do without during an electricity shortage</a:t>
            </a:r>
          </a:p>
          <a:p>
            <a:pPr marL="914400" lvl="1" indent="-457200">
              <a:spcAft>
                <a:spcPts val="300"/>
              </a:spcAft>
              <a:buFont typeface="Wingdings" panose="05000000000000000000" pitchFamily="2" charset="2"/>
              <a:buChar char="q"/>
            </a:pPr>
            <a:r>
              <a:rPr lang="en-US" sz="2600" dirty="0"/>
              <a:t>Electrical equipment/components are stored off the ground and in areas not susceptible to flooding from storm water or bursting pipes </a:t>
            </a:r>
          </a:p>
          <a:p>
            <a:pPr marL="914400" lvl="1" indent="-457200">
              <a:spcAft>
                <a:spcPts val="300"/>
              </a:spcAft>
              <a:buFont typeface="Wingdings" panose="05000000000000000000" pitchFamily="2" charset="2"/>
              <a:buChar char="q"/>
            </a:pPr>
            <a:endParaRPr lang="en-US" sz="3200" dirty="0"/>
          </a:p>
          <a:p>
            <a:pPr marL="0" indent="0">
              <a:spcAft>
                <a:spcPts val="300"/>
              </a:spcAft>
              <a:buNone/>
            </a:pPr>
            <a:endParaRPr lang="en-US" sz="3600" dirty="0"/>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26</a:t>
            </a:fld>
            <a:endParaRPr lang="en-US" dirty="0"/>
          </a:p>
        </p:txBody>
      </p:sp>
    </p:spTree>
    <p:extLst>
      <p:ext uri="{BB962C8B-B14F-4D97-AF65-F5344CB8AC3E}">
        <p14:creationId xmlns:p14="http://schemas.microsoft.com/office/powerpoint/2010/main" val="2289999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304800" y="-152400"/>
            <a:ext cx="7315200" cy="1325563"/>
          </a:xfrm>
        </p:spPr>
        <p:txBody>
          <a:bodyPr/>
          <a:lstStyle/>
          <a:p>
            <a:r>
              <a:rPr lang="en-US" b="1" dirty="0"/>
              <a:t>Electrical Equipment</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152400" y="988671"/>
            <a:ext cx="7886700" cy="5869329"/>
          </a:xfrm>
        </p:spPr>
        <p:txBody>
          <a:bodyPr>
            <a:normAutofit/>
          </a:bodyPr>
          <a:lstStyle/>
          <a:p>
            <a:pPr marL="0" indent="0">
              <a:spcAft>
                <a:spcPts val="300"/>
              </a:spcAft>
              <a:buNone/>
            </a:pPr>
            <a:r>
              <a:rPr lang="en-US" sz="3600" dirty="0"/>
              <a:t>Stockpile:</a:t>
            </a:r>
          </a:p>
          <a:p>
            <a:pPr marL="914400" lvl="1" indent="-457200">
              <a:spcAft>
                <a:spcPts val="300"/>
              </a:spcAft>
              <a:buFont typeface="Wingdings" panose="05000000000000000000" pitchFamily="2" charset="2"/>
              <a:buChar char="q"/>
            </a:pPr>
            <a:r>
              <a:rPr lang="en-US" sz="3600" dirty="0"/>
              <a:t>Fuses</a:t>
            </a:r>
          </a:p>
          <a:p>
            <a:pPr marL="914400" lvl="1" indent="-457200">
              <a:spcAft>
                <a:spcPts val="300"/>
              </a:spcAft>
              <a:buFont typeface="Wingdings" panose="05000000000000000000" pitchFamily="2" charset="2"/>
              <a:buChar char="q"/>
            </a:pPr>
            <a:r>
              <a:rPr lang="en-US" sz="3600" dirty="0"/>
              <a:t>Breakers</a:t>
            </a:r>
          </a:p>
          <a:p>
            <a:pPr marL="914400" lvl="1" indent="-457200">
              <a:spcAft>
                <a:spcPts val="300"/>
              </a:spcAft>
              <a:buFont typeface="Wingdings" panose="05000000000000000000" pitchFamily="2" charset="2"/>
              <a:buChar char="q"/>
            </a:pPr>
            <a:r>
              <a:rPr lang="en-US" sz="3600" dirty="0"/>
              <a:t>Wiring</a:t>
            </a:r>
          </a:p>
          <a:p>
            <a:pPr marL="914400" lvl="1" indent="-457200">
              <a:spcAft>
                <a:spcPts val="300"/>
              </a:spcAft>
              <a:buFont typeface="Wingdings" panose="05000000000000000000" pitchFamily="2" charset="2"/>
              <a:buChar char="q"/>
            </a:pPr>
            <a:r>
              <a:rPr lang="en-US" sz="3600" dirty="0"/>
              <a:t>Electrical Tape</a:t>
            </a:r>
          </a:p>
          <a:p>
            <a:pPr marL="914400" lvl="1" indent="-457200">
              <a:spcAft>
                <a:spcPts val="300"/>
              </a:spcAft>
              <a:buFont typeface="Wingdings" panose="05000000000000000000" pitchFamily="2" charset="2"/>
              <a:buChar char="q"/>
            </a:pPr>
            <a:r>
              <a:rPr lang="en-US" sz="3600" dirty="0"/>
              <a:t>Digital voltmeter</a:t>
            </a:r>
          </a:p>
          <a:p>
            <a:pPr marL="914400" lvl="1" indent="-457200">
              <a:spcAft>
                <a:spcPts val="300"/>
              </a:spcAft>
              <a:buFont typeface="Wingdings" panose="05000000000000000000" pitchFamily="2" charset="2"/>
              <a:buChar char="q"/>
            </a:pPr>
            <a:r>
              <a:rPr lang="en-US" sz="3600" dirty="0"/>
              <a:t>Solenoids</a:t>
            </a:r>
          </a:p>
          <a:p>
            <a:pPr marL="914400" lvl="1" indent="-457200">
              <a:spcAft>
                <a:spcPts val="300"/>
              </a:spcAft>
              <a:buFont typeface="Wingdings" panose="05000000000000000000" pitchFamily="2" charset="2"/>
              <a:buChar char="q"/>
            </a:pPr>
            <a:r>
              <a:rPr lang="en-US" sz="3600" dirty="0"/>
              <a:t>Switches </a:t>
            </a:r>
          </a:p>
          <a:p>
            <a:pPr marL="914400" lvl="1" indent="-457200">
              <a:spcAft>
                <a:spcPts val="300"/>
              </a:spcAft>
              <a:buFont typeface="Wingdings" panose="05000000000000000000" pitchFamily="2" charset="2"/>
              <a:buChar char="q"/>
            </a:pPr>
            <a:endParaRPr lang="en-US" sz="3200" dirty="0"/>
          </a:p>
          <a:p>
            <a:pPr marL="0" indent="0">
              <a:spcAft>
                <a:spcPts val="300"/>
              </a:spcAft>
              <a:buNone/>
            </a:pPr>
            <a:endParaRPr lang="en-US" sz="3600" dirty="0"/>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27</a:t>
            </a:fld>
            <a:endParaRPr lang="en-US" dirty="0"/>
          </a:p>
        </p:txBody>
      </p:sp>
    </p:spTree>
    <p:extLst>
      <p:ext uri="{BB962C8B-B14F-4D97-AF65-F5344CB8AC3E}">
        <p14:creationId xmlns:p14="http://schemas.microsoft.com/office/powerpoint/2010/main" val="177371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A53F6-59ED-DD48-E68D-F052C8F8B88A}"/>
              </a:ext>
            </a:extLst>
          </p:cNvPr>
          <p:cNvSpPr>
            <a:spLocks noGrp="1"/>
          </p:cNvSpPr>
          <p:nvPr>
            <p:ph type="title"/>
          </p:nvPr>
        </p:nvSpPr>
        <p:spPr/>
        <p:txBody>
          <a:bodyPr/>
          <a:lstStyle/>
          <a:p>
            <a:r>
              <a:rPr lang="en-US" dirty="0"/>
              <a:t>Electrical Equipment Example 1 </a:t>
            </a:r>
          </a:p>
        </p:txBody>
      </p:sp>
      <p:pic>
        <p:nvPicPr>
          <p:cNvPr id="6" name="Content Placeholder 5" descr="This is an image of post flood damage to electrical equipment">
            <a:extLst>
              <a:ext uri="{FF2B5EF4-FFF2-40B4-BE49-F238E27FC236}">
                <a16:creationId xmlns:a16="http://schemas.microsoft.com/office/drawing/2014/main" id="{FEBA5616-C93C-D3BD-B287-B1B72681DF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289" y="1720199"/>
            <a:ext cx="3902309" cy="4350528"/>
          </a:xfrm>
        </p:spPr>
      </p:pic>
      <p:sp>
        <p:nvSpPr>
          <p:cNvPr id="4" name="Slide Number Placeholder 3">
            <a:extLst>
              <a:ext uri="{FF2B5EF4-FFF2-40B4-BE49-F238E27FC236}">
                <a16:creationId xmlns:a16="http://schemas.microsoft.com/office/drawing/2014/main" id="{E803169C-613C-C2AB-0B16-B7DF063190BF}"/>
              </a:ext>
            </a:extLst>
          </p:cNvPr>
          <p:cNvSpPr>
            <a:spLocks noGrp="1"/>
          </p:cNvSpPr>
          <p:nvPr>
            <p:ph type="sldNum" sz="quarter" idx="12"/>
          </p:nvPr>
        </p:nvSpPr>
        <p:spPr/>
        <p:txBody>
          <a:bodyPr/>
          <a:lstStyle/>
          <a:p>
            <a:fld id="{73F9939F-1474-4192-BEAE-819FD8A0D2A3}" type="slidenum">
              <a:rPr lang="en-US" smtClean="0"/>
              <a:t>28</a:t>
            </a:fld>
            <a:endParaRPr lang="en-US"/>
          </a:p>
        </p:txBody>
      </p:sp>
      <p:pic>
        <p:nvPicPr>
          <p:cNvPr id="8" name="Picture 7" descr="This image is showing the level at which flood waters reached on a building. There is a line of mud near the top of a door on a metal building.">
            <a:extLst>
              <a:ext uri="{FF2B5EF4-FFF2-40B4-BE49-F238E27FC236}">
                <a16:creationId xmlns:a16="http://schemas.microsoft.com/office/drawing/2014/main" id="{582062CA-4E1D-133F-7BB8-AD8F8E0B7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599" y="1720199"/>
            <a:ext cx="4729843" cy="4350529"/>
          </a:xfrm>
          <a:prstGeom prst="rect">
            <a:avLst/>
          </a:prstGeom>
        </p:spPr>
      </p:pic>
    </p:spTree>
    <p:extLst>
      <p:ext uri="{BB962C8B-B14F-4D97-AF65-F5344CB8AC3E}">
        <p14:creationId xmlns:p14="http://schemas.microsoft.com/office/powerpoint/2010/main" val="2644375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FA647-D4C4-34BB-83DD-AB973AA282B2}"/>
              </a:ext>
            </a:extLst>
          </p:cNvPr>
          <p:cNvSpPr>
            <a:spLocks noGrp="1"/>
          </p:cNvSpPr>
          <p:nvPr>
            <p:ph type="title"/>
          </p:nvPr>
        </p:nvSpPr>
        <p:spPr/>
        <p:txBody>
          <a:bodyPr/>
          <a:lstStyle/>
          <a:p>
            <a:r>
              <a:rPr lang="en-US" dirty="0"/>
              <a:t>Electrical Equipment Example 2</a:t>
            </a:r>
          </a:p>
        </p:txBody>
      </p:sp>
      <p:pic>
        <p:nvPicPr>
          <p:cNvPr id="6" name="Content Placeholder 5" descr="This is showing the level of debris and mud on the floor and in the building after a flood.">
            <a:extLst>
              <a:ext uri="{FF2B5EF4-FFF2-40B4-BE49-F238E27FC236}">
                <a16:creationId xmlns:a16="http://schemas.microsoft.com/office/drawing/2014/main" id="{4EFDEDD6-48CA-99A3-D70A-62404D92515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67010" y="2132283"/>
            <a:ext cx="4889469" cy="4282506"/>
          </a:xfrm>
        </p:spPr>
      </p:pic>
      <p:sp>
        <p:nvSpPr>
          <p:cNvPr id="4" name="Slide Number Placeholder 3">
            <a:extLst>
              <a:ext uri="{FF2B5EF4-FFF2-40B4-BE49-F238E27FC236}">
                <a16:creationId xmlns:a16="http://schemas.microsoft.com/office/drawing/2014/main" id="{42CBA450-7CFB-A26D-0395-0975939EA3EC}"/>
              </a:ext>
            </a:extLst>
          </p:cNvPr>
          <p:cNvSpPr>
            <a:spLocks noGrp="1"/>
          </p:cNvSpPr>
          <p:nvPr>
            <p:ph type="sldNum" sz="quarter" idx="12"/>
          </p:nvPr>
        </p:nvSpPr>
        <p:spPr/>
        <p:txBody>
          <a:bodyPr/>
          <a:lstStyle/>
          <a:p>
            <a:fld id="{73F9939F-1474-4192-BEAE-819FD8A0D2A3}" type="slidenum">
              <a:rPr lang="en-US" smtClean="0"/>
              <a:t>29</a:t>
            </a:fld>
            <a:endParaRPr lang="en-US"/>
          </a:p>
        </p:txBody>
      </p:sp>
      <p:pic>
        <p:nvPicPr>
          <p:cNvPr id="8" name="Picture 7" descr="This is showing the line the floodwaters reached during the flood on a wall at the top of a door.">
            <a:extLst>
              <a:ext uri="{FF2B5EF4-FFF2-40B4-BE49-F238E27FC236}">
                <a16:creationId xmlns:a16="http://schemas.microsoft.com/office/drawing/2014/main" id="{1BE47BC4-FE70-7C30-15F2-12E25CFE0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417460" y="2364339"/>
            <a:ext cx="4900129" cy="3829050"/>
          </a:xfrm>
          <a:prstGeom prst="rect">
            <a:avLst/>
          </a:prstGeom>
        </p:spPr>
      </p:pic>
    </p:spTree>
    <p:extLst>
      <p:ext uri="{BB962C8B-B14F-4D97-AF65-F5344CB8AC3E}">
        <p14:creationId xmlns:p14="http://schemas.microsoft.com/office/powerpoint/2010/main" val="112007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6DCD-E1BF-4653-B301-DBBC066D205C}"/>
              </a:ext>
            </a:extLst>
          </p:cNvPr>
          <p:cNvSpPr>
            <a:spLocks noGrp="1"/>
          </p:cNvSpPr>
          <p:nvPr>
            <p:ph type="title"/>
          </p:nvPr>
        </p:nvSpPr>
        <p:spPr/>
        <p:txBody>
          <a:bodyPr/>
          <a:lstStyle/>
          <a:p>
            <a:r>
              <a:rPr lang="en-US" b="1" dirty="0"/>
              <a:t>Preparedness Proverb</a:t>
            </a:r>
          </a:p>
        </p:txBody>
      </p:sp>
      <p:sp>
        <p:nvSpPr>
          <p:cNvPr id="3" name="Content Placeholder 2">
            <a:extLst>
              <a:ext uri="{FF2B5EF4-FFF2-40B4-BE49-F238E27FC236}">
                <a16:creationId xmlns:a16="http://schemas.microsoft.com/office/drawing/2014/main" id="{5C2FED3C-A6BA-43BB-86C7-0B3C628DC022}"/>
              </a:ext>
            </a:extLst>
          </p:cNvPr>
          <p:cNvSpPr>
            <a:spLocks noGrp="1"/>
          </p:cNvSpPr>
          <p:nvPr>
            <p:ph idx="1"/>
          </p:nvPr>
        </p:nvSpPr>
        <p:spPr>
          <a:xfrm>
            <a:off x="990600" y="2057400"/>
            <a:ext cx="7886700" cy="3508376"/>
          </a:xfrm>
        </p:spPr>
        <p:txBody>
          <a:bodyPr>
            <a:normAutofit/>
          </a:bodyPr>
          <a:lstStyle/>
          <a:p>
            <a:pPr marL="0" indent="0">
              <a:buNone/>
            </a:pPr>
            <a:r>
              <a:rPr lang="en-US" sz="3600" dirty="0"/>
              <a:t>“If you fail to plan, you are planning to fail”</a:t>
            </a:r>
          </a:p>
          <a:p>
            <a:pPr marL="0" indent="0">
              <a:buNone/>
            </a:pPr>
            <a:endParaRPr lang="en-US" sz="3600" dirty="0"/>
          </a:p>
          <a:p>
            <a:pPr marL="0" indent="0">
              <a:buNone/>
            </a:pPr>
            <a:r>
              <a:rPr lang="en-US" sz="3600" dirty="0"/>
              <a:t>		- Benjamin Franklin</a:t>
            </a:r>
          </a:p>
        </p:txBody>
      </p:sp>
      <p:sp>
        <p:nvSpPr>
          <p:cNvPr id="4" name="Slide Number Placeholder 3">
            <a:extLst>
              <a:ext uri="{FF2B5EF4-FFF2-40B4-BE49-F238E27FC236}">
                <a16:creationId xmlns:a16="http://schemas.microsoft.com/office/drawing/2014/main" id="{1C02929A-E150-421B-81F6-15177A4B49C7}"/>
              </a:ext>
            </a:extLst>
          </p:cNvPr>
          <p:cNvSpPr>
            <a:spLocks noGrp="1"/>
          </p:cNvSpPr>
          <p:nvPr>
            <p:ph type="sldNum" sz="quarter" idx="12"/>
          </p:nvPr>
        </p:nvSpPr>
        <p:spPr/>
        <p:txBody>
          <a:bodyPr/>
          <a:lstStyle/>
          <a:p>
            <a:fld id="{73F9939F-1474-4192-BEAE-819FD8A0D2A3}" type="slidenum">
              <a:rPr lang="en-US" smtClean="0"/>
              <a:t>3</a:t>
            </a:fld>
            <a:endParaRPr lang="en-US"/>
          </a:p>
        </p:txBody>
      </p:sp>
    </p:spTree>
    <p:extLst>
      <p:ext uri="{BB962C8B-B14F-4D97-AF65-F5344CB8AC3E}">
        <p14:creationId xmlns:p14="http://schemas.microsoft.com/office/powerpoint/2010/main" val="28604821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6BDE-461E-C60E-8D1E-E26E0E284664}"/>
              </a:ext>
            </a:extLst>
          </p:cNvPr>
          <p:cNvSpPr>
            <a:spLocks noGrp="1"/>
          </p:cNvSpPr>
          <p:nvPr>
            <p:ph type="title"/>
          </p:nvPr>
        </p:nvSpPr>
        <p:spPr/>
        <p:txBody>
          <a:bodyPr/>
          <a:lstStyle/>
          <a:p>
            <a:r>
              <a:rPr lang="en-US" dirty="0"/>
              <a:t>Electrical Equipment Example 3</a:t>
            </a:r>
          </a:p>
        </p:txBody>
      </p:sp>
      <p:pic>
        <p:nvPicPr>
          <p:cNvPr id="6" name="Content Placeholder 5" descr="This image shows a generator that was struck by debris and damaged severely.">
            <a:extLst>
              <a:ext uri="{FF2B5EF4-FFF2-40B4-BE49-F238E27FC236}">
                <a16:creationId xmlns:a16="http://schemas.microsoft.com/office/drawing/2014/main" id="{8997D0CF-E29C-E6A2-27C4-60E10ADA382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735152"/>
            <a:ext cx="3733800" cy="4787430"/>
          </a:xfrm>
        </p:spPr>
      </p:pic>
      <p:sp>
        <p:nvSpPr>
          <p:cNvPr id="4" name="Slide Number Placeholder 3">
            <a:extLst>
              <a:ext uri="{FF2B5EF4-FFF2-40B4-BE49-F238E27FC236}">
                <a16:creationId xmlns:a16="http://schemas.microsoft.com/office/drawing/2014/main" id="{6E787019-AC65-350F-B57D-25E943AFC5AE}"/>
              </a:ext>
            </a:extLst>
          </p:cNvPr>
          <p:cNvSpPr>
            <a:spLocks noGrp="1"/>
          </p:cNvSpPr>
          <p:nvPr>
            <p:ph type="sldNum" sz="quarter" idx="12"/>
          </p:nvPr>
        </p:nvSpPr>
        <p:spPr/>
        <p:txBody>
          <a:bodyPr/>
          <a:lstStyle/>
          <a:p>
            <a:fld id="{73F9939F-1474-4192-BEAE-819FD8A0D2A3}" type="slidenum">
              <a:rPr lang="en-US" smtClean="0"/>
              <a:t>30</a:t>
            </a:fld>
            <a:endParaRPr lang="en-US"/>
          </a:p>
        </p:txBody>
      </p:sp>
      <p:pic>
        <p:nvPicPr>
          <p:cNvPr id="8" name="Picture 7" descr="This shows the damage to electrical equipment in a treatment facility.">
            <a:extLst>
              <a:ext uri="{FF2B5EF4-FFF2-40B4-BE49-F238E27FC236}">
                <a16:creationId xmlns:a16="http://schemas.microsoft.com/office/drawing/2014/main" id="{767F01F6-2488-66B5-C8DB-253C1D2E53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0495" y="1735151"/>
            <a:ext cx="4129348" cy="4787431"/>
          </a:xfrm>
          <a:prstGeom prst="rect">
            <a:avLst/>
          </a:prstGeom>
        </p:spPr>
      </p:pic>
    </p:spTree>
    <p:extLst>
      <p:ext uri="{BB962C8B-B14F-4D97-AF65-F5344CB8AC3E}">
        <p14:creationId xmlns:p14="http://schemas.microsoft.com/office/powerpoint/2010/main" val="4146299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76200" y="-152400"/>
            <a:ext cx="7543800" cy="1325563"/>
          </a:xfrm>
        </p:spPr>
        <p:txBody>
          <a:bodyPr/>
          <a:lstStyle/>
          <a:p>
            <a:r>
              <a:rPr lang="en-US" b="1" dirty="0"/>
              <a:t>Wells and Pump Bldgs.</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304800" y="838200"/>
            <a:ext cx="7886700" cy="6230596"/>
          </a:xfrm>
        </p:spPr>
        <p:txBody>
          <a:bodyPr>
            <a:normAutofit fontScale="92500" lnSpcReduction="10000"/>
          </a:bodyPr>
          <a:lstStyle/>
          <a:p>
            <a:pPr marL="457200" indent="-457200">
              <a:spcAft>
                <a:spcPts val="300"/>
              </a:spcAft>
              <a:buFont typeface="Wingdings" panose="05000000000000000000" pitchFamily="2" charset="2"/>
              <a:buChar char="q"/>
            </a:pPr>
            <a:r>
              <a:rPr lang="en-US" sz="2900" dirty="0"/>
              <a:t>Check heaters and thermostats</a:t>
            </a:r>
          </a:p>
          <a:p>
            <a:pPr marL="457200" indent="-457200">
              <a:spcAft>
                <a:spcPts val="300"/>
              </a:spcAft>
              <a:buFont typeface="Wingdings" panose="05000000000000000000" pitchFamily="2" charset="2"/>
              <a:buChar char="q"/>
            </a:pPr>
            <a:r>
              <a:rPr lang="en-US" sz="2900" dirty="0"/>
              <a:t>Inspect insulation and weather-stripping</a:t>
            </a:r>
          </a:p>
          <a:p>
            <a:pPr marL="457200" indent="-457200">
              <a:spcAft>
                <a:spcPts val="300"/>
              </a:spcAft>
              <a:buFont typeface="Wingdings" panose="05000000000000000000" pitchFamily="2" charset="2"/>
              <a:buChar char="q"/>
            </a:pPr>
            <a:r>
              <a:rPr lang="en-US" sz="2900" dirty="0"/>
              <a:t>Insulate exposed pipes, especially small diameter pipes with low to no flow</a:t>
            </a:r>
          </a:p>
          <a:p>
            <a:pPr marL="457200" indent="-457200">
              <a:spcAft>
                <a:spcPts val="300"/>
              </a:spcAft>
              <a:buFont typeface="Wingdings" panose="05000000000000000000" pitchFamily="2" charset="2"/>
              <a:buChar char="q"/>
            </a:pPr>
            <a:r>
              <a:rPr lang="en-US" sz="2900" dirty="0"/>
              <a:t>Insulate valves, sensors and monitoring equipment</a:t>
            </a:r>
          </a:p>
          <a:p>
            <a:pPr marL="457200" indent="-457200">
              <a:spcAft>
                <a:spcPts val="300"/>
              </a:spcAft>
              <a:buFont typeface="Wingdings" panose="05000000000000000000" pitchFamily="2" charset="2"/>
              <a:buChar char="q"/>
            </a:pPr>
            <a:r>
              <a:rPr lang="en-US" sz="2900" dirty="0"/>
              <a:t>Seal holes to prevent cool air and vermin from entering enclosures</a:t>
            </a:r>
          </a:p>
          <a:p>
            <a:pPr marL="457200" indent="-457200">
              <a:spcAft>
                <a:spcPts val="300"/>
              </a:spcAft>
              <a:buFont typeface="Wingdings" panose="05000000000000000000" pitchFamily="2" charset="2"/>
              <a:buChar char="q"/>
            </a:pPr>
            <a:r>
              <a:rPr lang="en-US" sz="2900" dirty="0"/>
              <a:t>Ensure water leaking from pumps or monitoring equipment is properly draining outside of building or to floor drains</a:t>
            </a:r>
          </a:p>
          <a:p>
            <a:pPr marL="457200" indent="-457200">
              <a:spcAft>
                <a:spcPts val="300"/>
              </a:spcAft>
              <a:buFont typeface="Wingdings" panose="05000000000000000000" pitchFamily="2" charset="2"/>
              <a:buChar char="q"/>
            </a:pPr>
            <a:r>
              <a:rPr lang="en-US" sz="2900" dirty="0"/>
              <a:t>Provide non-electric heating sources</a:t>
            </a:r>
          </a:p>
          <a:p>
            <a:pPr marL="0" lvl="1" indent="0">
              <a:spcAft>
                <a:spcPts val="300"/>
              </a:spcAft>
              <a:buNone/>
            </a:pPr>
            <a:r>
              <a:rPr lang="en-US" b="1" dirty="0">
                <a:solidFill>
                  <a:srgbClr val="FF0000"/>
                </a:solidFill>
              </a:rPr>
              <a:t>WARNING: Do not cause a fire hazard or oxygen deficient environment.</a:t>
            </a:r>
          </a:p>
          <a:p>
            <a:pPr marL="457200" lvl="1" indent="0">
              <a:spcAft>
                <a:spcPts val="300"/>
              </a:spcAft>
              <a:buNone/>
            </a:pPr>
            <a:endParaRPr lang="en-US" dirty="0"/>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31</a:t>
            </a:fld>
            <a:endParaRPr lang="en-US"/>
          </a:p>
        </p:txBody>
      </p:sp>
    </p:spTree>
    <p:extLst>
      <p:ext uri="{BB962C8B-B14F-4D97-AF65-F5344CB8AC3E}">
        <p14:creationId xmlns:p14="http://schemas.microsoft.com/office/powerpoint/2010/main" val="1619315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76200" y="-152400"/>
            <a:ext cx="7543800" cy="1600200"/>
          </a:xfrm>
        </p:spPr>
        <p:txBody>
          <a:bodyPr/>
          <a:lstStyle/>
          <a:p>
            <a:r>
              <a:rPr lang="en-US" b="1" dirty="0"/>
              <a:t>Wells and Pump </a:t>
            </a:r>
            <a:r>
              <a:rPr lang="en-US" b="1" dirty="0" err="1"/>
              <a:t>Bldgs</a:t>
            </a:r>
            <a:r>
              <a:rPr lang="en-US" b="1" dirty="0"/>
              <a:t> Cont.</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304800" y="1173162"/>
            <a:ext cx="7886700" cy="5895633"/>
          </a:xfrm>
        </p:spPr>
        <p:txBody>
          <a:bodyPr>
            <a:normAutofit/>
          </a:bodyPr>
          <a:lstStyle/>
          <a:p>
            <a:pPr marL="0" indent="0">
              <a:spcAft>
                <a:spcPts val="300"/>
              </a:spcAft>
              <a:buNone/>
            </a:pPr>
            <a:endParaRPr lang="en-US" sz="3100" dirty="0"/>
          </a:p>
          <a:p>
            <a:pPr marL="0" indent="0">
              <a:spcAft>
                <a:spcPts val="300"/>
              </a:spcAft>
              <a:buNone/>
            </a:pPr>
            <a:r>
              <a:rPr lang="en-US" sz="3100" dirty="0"/>
              <a:t>For those wells/pumps that are outside:</a:t>
            </a:r>
          </a:p>
          <a:p>
            <a:pPr marL="457200" indent="-457200">
              <a:spcAft>
                <a:spcPts val="300"/>
              </a:spcAft>
              <a:buFont typeface="Wingdings" panose="05000000000000000000" pitchFamily="2" charset="2"/>
              <a:buChar char="q"/>
            </a:pPr>
            <a:r>
              <a:rPr lang="en-US" sz="3100" dirty="0"/>
              <a:t>Protect with heat tape and insulation</a:t>
            </a:r>
          </a:p>
          <a:p>
            <a:pPr marL="457200" indent="-457200">
              <a:spcAft>
                <a:spcPts val="300"/>
              </a:spcAft>
              <a:buFont typeface="Wingdings" panose="05000000000000000000" pitchFamily="2" charset="2"/>
              <a:buChar char="q"/>
            </a:pPr>
            <a:r>
              <a:rPr lang="en-US" sz="3100" dirty="0"/>
              <a:t>Insulate check valve casings</a:t>
            </a:r>
          </a:p>
          <a:p>
            <a:pPr marL="457200" indent="-457200">
              <a:spcAft>
                <a:spcPts val="300"/>
              </a:spcAft>
              <a:buFont typeface="Wingdings" panose="05000000000000000000" pitchFamily="2" charset="2"/>
              <a:buChar char="q"/>
            </a:pPr>
            <a:r>
              <a:rPr lang="en-US" sz="3100" dirty="0"/>
              <a:t>Flow meter vaults</a:t>
            </a:r>
          </a:p>
          <a:p>
            <a:pPr marL="457200" indent="-457200">
              <a:spcAft>
                <a:spcPts val="300"/>
              </a:spcAft>
              <a:buFont typeface="Wingdings" panose="05000000000000000000" pitchFamily="2" charset="2"/>
              <a:buChar char="q"/>
            </a:pPr>
            <a:r>
              <a:rPr lang="en-US" sz="3100" dirty="0"/>
              <a:t>When expecting extreme cold weather, block the north wind with temporary walls, dog houses or tarps</a:t>
            </a:r>
          </a:p>
          <a:p>
            <a:pPr marL="0" lvl="1" indent="0">
              <a:spcAft>
                <a:spcPts val="300"/>
              </a:spcAft>
              <a:buNone/>
            </a:pPr>
            <a:r>
              <a:rPr lang="en-US" b="1" dirty="0">
                <a:solidFill>
                  <a:srgbClr val="FF0000"/>
                </a:solidFill>
              </a:rPr>
              <a:t>WARNING: Do not cause a fire hazard or oxygen deficient environment.</a:t>
            </a:r>
          </a:p>
          <a:p>
            <a:pPr marL="457200" lvl="1" indent="0">
              <a:spcAft>
                <a:spcPts val="300"/>
              </a:spcAft>
              <a:buNone/>
            </a:pPr>
            <a:endParaRPr lang="en-US" dirty="0"/>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32</a:t>
            </a:fld>
            <a:endParaRPr lang="en-US"/>
          </a:p>
        </p:txBody>
      </p:sp>
    </p:spTree>
    <p:extLst>
      <p:ext uri="{BB962C8B-B14F-4D97-AF65-F5344CB8AC3E}">
        <p14:creationId xmlns:p14="http://schemas.microsoft.com/office/powerpoint/2010/main" val="2632429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A083-DF45-F317-D24E-AF4026CC2C3D}"/>
              </a:ext>
            </a:extLst>
          </p:cNvPr>
          <p:cNvSpPr>
            <a:spLocks noGrp="1"/>
          </p:cNvSpPr>
          <p:nvPr>
            <p:ph type="title"/>
          </p:nvPr>
        </p:nvSpPr>
        <p:spPr>
          <a:xfrm>
            <a:off x="0" y="139729"/>
            <a:ext cx="7543800" cy="1325563"/>
          </a:xfrm>
        </p:spPr>
        <p:txBody>
          <a:bodyPr/>
          <a:lstStyle/>
          <a:p>
            <a:r>
              <a:rPr lang="en-US" dirty="0"/>
              <a:t>Wells and Pump Example 1</a:t>
            </a:r>
          </a:p>
        </p:txBody>
      </p:sp>
      <p:pic>
        <p:nvPicPr>
          <p:cNvPr id="6" name="Content Placeholder 5" descr="This is showing flooding at a water source the water is over the fence line of the pumps.">
            <a:extLst>
              <a:ext uri="{FF2B5EF4-FFF2-40B4-BE49-F238E27FC236}">
                <a16:creationId xmlns:a16="http://schemas.microsoft.com/office/drawing/2014/main" id="{51821079-0535-834F-17DA-EFC86F4BD7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433" y="1981200"/>
            <a:ext cx="4357567" cy="4488005"/>
          </a:xfrm>
        </p:spPr>
      </p:pic>
      <p:sp>
        <p:nvSpPr>
          <p:cNvPr id="4" name="Slide Number Placeholder 3">
            <a:extLst>
              <a:ext uri="{FF2B5EF4-FFF2-40B4-BE49-F238E27FC236}">
                <a16:creationId xmlns:a16="http://schemas.microsoft.com/office/drawing/2014/main" id="{4EED106A-06A6-C573-85A8-1418EA58AF82}"/>
              </a:ext>
            </a:extLst>
          </p:cNvPr>
          <p:cNvSpPr>
            <a:spLocks noGrp="1"/>
          </p:cNvSpPr>
          <p:nvPr>
            <p:ph type="sldNum" sz="quarter" idx="12"/>
          </p:nvPr>
        </p:nvSpPr>
        <p:spPr/>
        <p:txBody>
          <a:bodyPr/>
          <a:lstStyle/>
          <a:p>
            <a:fld id="{73F9939F-1474-4192-BEAE-819FD8A0D2A3}" type="slidenum">
              <a:rPr lang="en-US" smtClean="0"/>
              <a:t>33</a:t>
            </a:fld>
            <a:endParaRPr lang="en-US"/>
          </a:p>
        </p:txBody>
      </p:sp>
      <p:pic>
        <p:nvPicPr>
          <p:cNvPr id="8" name="Picture 7" descr="This is the same pump as the previous picture without flooding. The fence is clearly visible.">
            <a:extLst>
              <a:ext uri="{FF2B5EF4-FFF2-40B4-BE49-F238E27FC236}">
                <a16:creationId xmlns:a16="http://schemas.microsoft.com/office/drawing/2014/main" id="{420207F1-95D3-6EDC-7342-3278B08295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743756"/>
            <a:ext cx="4495800" cy="4047444"/>
          </a:xfrm>
          <a:prstGeom prst="rect">
            <a:avLst/>
          </a:prstGeom>
        </p:spPr>
      </p:pic>
    </p:spTree>
    <p:extLst>
      <p:ext uri="{BB962C8B-B14F-4D97-AF65-F5344CB8AC3E}">
        <p14:creationId xmlns:p14="http://schemas.microsoft.com/office/powerpoint/2010/main" val="254150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4F8F5-04A4-D9DF-F9CF-365FB28E314F}"/>
              </a:ext>
            </a:extLst>
          </p:cNvPr>
          <p:cNvSpPr>
            <a:spLocks noGrp="1"/>
          </p:cNvSpPr>
          <p:nvPr>
            <p:ph type="title"/>
          </p:nvPr>
        </p:nvSpPr>
        <p:spPr>
          <a:xfrm>
            <a:off x="0" y="139729"/>
            <a:ext cx="7543800" cy="1325563"/>
          </a:xfrm>
        </p:spPr>
        <p:txBody>
          <a:bodyPr/>
          <a:lstStyle/>
          <a:p>
            <a:r>
              <a:rPr lang="en-US" dirty="0"/>
              <a:t>Wells and Pump Example 2</a:t>
            </a:r>
          </a:p>
        </p:txBody>
      </p:sp>
      <p:pic>
        <p:nvPicPr>
          <p:cNvPr id="6" name="Content Placeholder 5" descr="Water pumping station with pipes&#10;">
            <a:extLst>
              <a:ext uri="{FF2B5EF4-FFF2-40B4-BE49-F238E27FC236}">
                <a16:creationId xmlns:a16="http://schemas.microsoft.com/office/drawing/2014/main" id="{AF5190E2-2678-A140-3227-9A864B0FACB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825625"/>
            <a:ext cx="7467600" cy="4351338"/>
          </a:xfrm>
        </p:spPr>
      </p:pic>
      <p:sp>
        <p:nvSpPr>
          <p:cNvPr id="4" name="Slide Number Placeholder 3">
            <a:extLst>
              <a:ext uri="{FF2B5EF4-FFF2-40B4-BE49-F238E27FC236}">
                <a16:creationId xmlns:a16="http://schemas.microsoft.com/office/drawing/2014/main" id="{5A0C01C4-8901-84B2-F220-7A391A95D0C7}"/>
              </a:ext>
            </a:extLst>
          </p:cNvPr>
          <p:cNvSpPr>
            <a:spLocks noGrp="1"/>
          </p:cNvSpPr>
          <p:nvPr>
            <p:ph type="sldNum" sz="quarter" idx="12"/>
          </p:nvPr>
        </p:nvSpPr>
        <p:spPr/>
        <p:txBody>
          <a:bodyPr/>
          <a:lstStyle/>
          <a:p>
            <a:fld id="{73F9939F-1474-4192-BEAE-819FD8A0D2A3}" type="slidenum">
              <a:rPr lang="en-US" smtClean="0"/>
              <a:t>34</a:t>
            </a:fld>
            <a:endParaRPr lang="en-US"/>
          </a:p>
        </p:txBody>
      </p:sp>
    </p:spTree>
    <p:extLst>
      <p:ext uri="{BB962C8B-B14F-4D97-AF65-F5344CB8AC3E}">
        <p14:creationId xmlns:p14="http://schemas.microsoft.com/office/powerpoint/2010/main" val="815536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76200" y="-152400"/>
            <a:ext cx="7543800" cy="1325563"/>
          </a:xfrm>
        </p:spPr>
        <p:txBody>
          <a:bodyPr/>
          <a:lstStyle/>
          <a:p>
            <a:r>
              <a:rPr lang="en-US" b="1" dirty="0"/>
              <a:t>Storage Tanks</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228600" y="1447800"/>
            <a:ext cx="7886700" cy="6230596"/>
          </a:xfrm>
        </p:spPr>
        <p:txBody>
          <a:bodyPr>
            <a:normAutofit/>
          </a:bodyPr>
          <a:lstStyle/>
          <a:p>
            <a:pPr marL="457200" indent="-457200">
              <a:spcAft>
                <a:spcPts val="300"/>
              </a:spcAft>
              <a:buFont typeface="Wingdings" panose="05000000000000000000" pitchFamily="2" charset="2"/>
              <a:buChar char="q"/>
            </a:pPr>
            <a:r>
              <a:rPr lang="en-US" dirty="0"/>
              <a:t>Lack of circulation can result in freezing </a:t>
            </a:r>
          </a:p>
          <a:p>
            <a:pPr marL="457200" indent="-457200">
              <a:spcAft>
                <a:spcPts val="300"/>
              </a:spcAft>
              <a:buFont typeface="Wingdings" panose="05000000000000000000" pitchFamily="2" charset="2"/>
              <a:buChar char="q"/>
            </a:pPr>
            <a:r>
              <a:rPr lang="en-US" dirty="0"/>
              <a:t>Smaller tanks are more susceptible because of lower surface area to volume ratio</a:t>
            </a:r>
          </a:p>
          <a:p>
            <a:pPr marL="457200" indent="-457200">
              <a:spcAft>
                <a:spcPts val="300"/>
              </a:spcAft>
              <a:buFont typeface="Wingdings" panose="05000000000000000000" pitchFamily="2" charset="2"/>
              <a:buChar char="q"/>
            </a:pPr>
            <a:r>
              <a:rPr lang="en-US" dirty="0"/>
              <a:t>Adjust pump cycles to ensure more frequent water circulation</a:t>
            </a:r>
          </a:p>
          <a:p>
            <a:pPr marL="457200" indent="-457200">
              <a:spcAft>
                <a:spcPts val="300"/>
              </a:spcAft>
              <a:buFont typeface="Wingdings" panose="05000000000000000000" pitchFamily="2" charset="2"/>
              <a:buChar char="q"/>
            </a:pPr>
            <a:r>
              <a:rPr lang="en-US" dirty="0"/>
              <a:t>Insulate fill and effluent pipes. Use heat tape where practical</a:t>
            </a:r>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35</a:t>
            </a:fld>
            <a:endParaRPr lang="en-US"/>
          </a:p>
        </p:txBody>
      </p:sp>
    </p:spTree>
    <p:extLst>
      <p:ext uri="{BB962C8B-B14F-4D97-AF65-F5344CB8AC3E}">
        <p14:creationId xmlns:p14="http://schemas.microsoft.com/office/powerpoint/2010/main" val="837345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76200" y="26490"/>
            <a:ext cx="7543800" cy="1325563"/>
          </a:xfrm>
        </p:spPr>
        <p:txBody>
          <a:bodyPr/>
          <a:lstStyle/>
          <a:p>
            <a:r>
              <a:rPr lang="en-US" b="1" dirty="0"/>
              <a:t>Also Consider for Storage Tanks</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76200" y="1676400"/>
            <a:ext cx="7886700" cy="5849596"/>
          </a:xfrm>
        </p:spPr>
        <p:txBody>
          <a:bodyPr>
            <a:normAutofit/>
          </a:bodyPr>
          <a:lstStyle/>
          <a:p>
            <a:pPr marL="457200" indent="-457200">
              <a:spcAft>
                <a:spcPts val="300"/>
              </a:spcAft>
              <a:buFont typeface="Wingdings" panose="05000000000000000000" pitchFamily="2" charset="2"/>
              <a:buChar char="q"/>
            </a:pPr>
            <a:r>
              <a:rPr lang="en-US" sz="2800" dirty="0"/>
              <a:t>Insulate small diameter water lines used for sensing equipment (e.g., level indicators, pressure transmitters, etc.)</a:t>
            </a:r>
          </a:p>
          <a:p>
            <a:pPr marL="457200" indent="-457200">
              <a:spcAft>
                <a:spcPts val="300"/>
              </a:spcAft>
              <a:buFont typeface="Wingdings" panose="05000000000000000000" pitchFamily="2" charset="2"/>
              <a:buChar char="q"/>
            </a:pPr>
            <a:r>
              <a:rPr lang="en-US" sz="2800" dirty="0"/>
              <a:t>When altitude valves are used, make sure they are:</a:t>
            </a:r>
          </a:p>
          <a:p>
            <a:pPr marL="1371600" lvl="1" indent="-457200">
              <a:spcAft>
                <a:spcPts val="300"/>
              </a:spcAft>
              <a:buFont typeface="Wingdings" panose="05000000000000000000" pitchFamily="2" charset="2"/>
              <a:buChar char="q"/>
            </a:pPr>
            <a:r>
              <a:rPr lang="en-US" sz="2400" dirty="0"/>
              <a:t>Well-maintained</a:t>
            </a:r>
          </a:p>
          <a:p>
            <a:pPr marL="1371600" lvl="1" indent="-457200">
              <a:spcAft>
                <a:spcPts val="300"/>
              </a:spcAft>
              <a:buFont typeface="Wingdings" panose="05000000000000000000" pitchFamily="2" charset="2"/>
              <a:buChar char="q"/>
            </a:pPr>
            <a:r>
              <a:rPr lang="en-US" sz="2400" dirty="0"/>
              <a:t>Properly insulated</a:t>
            </a:r>
          </a:p>
          <a:p>
            <a:pPr marL="1371600" lvl="1" indent="-457200">
              <a:spcAft>
                <a:spcPts val="300"/>
              </a:spcAft>
              <a:buFont typeface="Wingdings" panose="05000000000000000000" pitchFamily="2" charset="2"/>
              <a:buChar char="q"/>
            </a:pPr>
            <a:r>
              <a:rPr lang="en-US" sz="2400" dirty="0"/>
              <a:t>Protected from adverse weather conditions</a:t>
            </a:r>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36</a:t>
            </a:fld>
            <a:endParaRPr lang="en-US" dirty="0"/>
          </a:p>
        </p:txBody>
      </p:sp>
    </p:spTree>
    <p:extLst>
      <p:ext uri="{BB962C8B-B14F-4D97-AF65-F5344CB8AC3E}">
        <p14:creationId xmlns:p14="http://schemas.microsoft.com/office/powerpoint/2010/main" val="2612531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0" y="381000"/>
            <a:ext cx="7543800" cy="1325563"/>
          </a:xfrm>
        </p:spPr>
        <p:txBody>
          <a:bodyPr/>
          <a:lstStyle/>
          <a:p>
            <a:r>
              <a:rPr lang="en-US" b="1" dirty="0"/>
              <a:t>Other Considerations for Storage Tanks</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304800" y="2133599"/>
            <a:ext cx="7886700" cy="5247299"/>
          </a:xfrm>
        </p:spPr>
        <p:txBody>
          <a:bodyPr>
            <a:normAutofit/>
          </a:bodyPr>
          <a:lstStyle/>
          <a:p>
            <a:pPr marL="457200" indent="-457200">
              <a:spcAft>
                <a:spcPts val="300"/>
              </a:spcAft>
              <a:buFont typeface="Wingdings" panose="05000000000000000000" pitchFamily="2" charset="2"/>
              <a:buChar char="q"/>
            </a:pPr>
            <a:r>
              <a:rPr lang="en-US" sz="2500" dirty="0"/>
              <a:t>Confirm water levels registered by online sensing equipment. </a:t>
            </a:r>
          </a:p>
          <a:p>
            <a:pPr marL="457200" indent="-457200">
              <a:spcAft>
                <a:spcPts val="300"/>
              </a:spcAft>
              <a:buFont typeface="Wingdings" panose="05000000000000000000" pitchFamily="2" charset="2"/>
              <a:buChar char="q"/>
            </a:pPr>
            <a:r>
              <a:rPr lang="en-US" sz="2500" dirty="0"/>
              <a:t>When groundwater and surface water sources are available, consider using groundwater as much as possible, as it’s much warmer.</a:t>
            </a:r>
          </a:p>
          <a:p>
            <a:pPr marL="457200" indent="-457200">
              <a:spcAft>
                <a:spcPts val="300"/>
              </a:spcAft>
              <a:buFont typeface="Wingdings" panose="05000000000000000000" pitchFamily="2" charset="2"/>
              <a:buChar char="q"/>
            </a:pPr>
            <a:r>
              <a:rPr lang="en-US" sz="2500" dirty="0"/>
              <a:t>Consider using recirculation units to keep water fresh and from freezing. Units will need to have an auxiliary source of power during times with no electricity.</a:t>
            </a:r>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37</a:t>
            </a:fld>
            <a:endParaRPr lang="en-US"/>
          </a:p>
        </p:txBody>
      </p:sp>
    </p:spTree>
    <p:extLst>
      <p:ext uri="{BB962C8B-B14F-4D97-AF65-F5344CB8AC3E}">
        <p14:creationId xmlns:p14="http://schemas.microsoft.com/office/powerpoint/2010/main" val="256487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E133-AE27-66BA-DAB1-60FD9D7F1DE9}"/>
              </a:ext>
            </a:extLst>
          </p:cNvPr>
          <p:cNvSpPr>
            <a:spLocks noGrp="1"/>
          </p:cNvSpPr>
          <p:nvPr>
            <p:ph type="title"/>
          </p:nvPr>
        </p:nvSpPr>
        <p:spPr/>
        <p:txBody>
          <a:bodyPr/>
          <a:lstStyle/>
          <a:p>
            <a:r>
              <a:rPr lang="en-US" dirty="0"/>
              <a:t>Storage Tanks Example 1</a:t>
            </a:r>
          </a:p>
        </p:txBody>
      </p:sp>
      <p:pic>
        <p:nvPicPr>
          <p:cNvPr id="6" name="Content Placeholder 5" descr="A damaged tank that was moved off of the foundation">
            <a:extLst>
              <a:ext uri="{FF2B5EF4-FFF2-40B4-BE49-F238E27FC236}">
                <a16:creationId xmlns:a16="http://schemas.microsoft.com/office/drawing/2014/main" id="{BF4C2364-A142-6CD7-D63B-DA3B2C13FA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735151"/>
            <a:ext cx="3810000" cy="4765887"/>
          </a:xfrm>
        </p:spPr>
      </p:pic>
      <p:sp>
        <p:nvSpPr>
          <p:cNvPr id="4" name="Slide Number Placeholder 3">
            <a:extLst>
              <a:ext uri="{FF2B5EF4-FFF2-40B4-BE49-F238E27FC236}">
                <a16:creationId xmlns:a16="http://schemas.microsoft.com/office/drawing/2014/main" id="{4FACAE8A-F8AB-EA10-00E9-3A9099864E24}"/>
              </a:ext>
            </a:extLst>
          </p:cNvPr>
          <p:cNvSpPr>
            <a:spLocks noGrp="1"/>
          </p:cNvSpPr>
          <p:nvPr>
            <p:ph type="sldNum" sz="quarter" idx="12"/>
          </p:nvPr>
        </p:nvSpPr>
        <p:spPr/>
        <p:txBody>
          <a:bodyPr/>
          <a:lstStyle/>
          <a:p>
            <a:fld id="{73F9939F-1474-4192-BEAE-819FD8A0D2A3}" type="slidenum">
              <a:rPr lang="en-US" smtClean="0"/>
              <a:t>38</a:t>
            </a:fld>
            <a:endParaRPr lang="en-US"/>
          </a:p>
        </p:txBody>
      </p:sp>
      <p:pic>
        <p:nvPicPr>
          <p:cNvPr id="8" name="Picture 7" descr="storage tank facility example image">
            <a:extLst>
              <a:ext uri="{FF2B5EF4-FFF2-40B4-BE49-F238E27FC236}">
                <a16:creationId xmlns:a16="http://schemas.microsoft.com/office/drawing/2014/main" id="{59356B0E-4957-8411-7DC3-FA8E19E7B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599" y="1735152"/>
            <a:ext cx="4438651" cy="4765888"/>
          </a:xfrm>
          <a:prstGeom prst="rect">
            <a:avLst/>
          </a:prstGeom>
        </p:spPr>
      </p:pic>
    </p:spTree>
    <p:extLst>
      <p:ext uri="{BB962C8B-B14F-4D97-AF65-F5344CB8AC3E}">
        <p14:creationId xmlns:p14="http://schemas.microsoft.com/office/powerpoint/2010/main" val="3060779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7A4B-7B35-EBD2-2430-3E585333AB86}"/>
              </a:ext>
            </a:extLst>
          </p:cNvPr>
          <p:cNvSpPr>
            <a:spLocks noGrp="1"/>
          </p:cNvSpPr>
          <p:nvPr>
            <p:ph type="title"/>
          </p:nvPr>
        </p:nvSpPr>
        <p:spPr/>
        <p:txBody>
          <a:bodyPr/>
          <a:lstStyle/>
          <a:p>
            <a:r>
              <a:rPr lang="en-US" dirty="0"/>
              <a:t>Storage Tanks Example 2</a:t>
            </a:r>
          </a:p>
        </p:txBody>
      </p:sp>
      <p:pic>
        <p:nvPicPr>
          <p:cNvPr id="6" name="Content Placeholder 5" descr="Person showing flood line on storage tank">
            <a:extLst>
              <a:ext uri="{FF2B5EF4-FFF2-40B4-BE49-F238E27FC236}">
                <a16:creationId xmlns:a16="http://schemas.microsoft.com/office/drawing/2014/main" id="{4C274714-9D36-0ACE-1E6D-55E6173900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471737" y="420689"/>
            <a:ext cx="4352925" cy="7162799"/>
          </a:xfrm>
        </p:spPr>
      </p:pic>
      <p:sp>
        <p:nvSpPr>
          <p:cNvPr id="4" name="Slide Number Placeholder 3">
            <a:extLst>
              <a:ext uri="{FF2B5EF4-FFF2-40B4-BE49-F238E27FC236}">
                <a16:creationId xmlns:a16="http://schemas.microsoft.com/office/drawing/2014/main" id="{70DEE821-BC82-03C8-11E5-3D0D8F581F10}"/>
              </a:ext>
            </a:extLst>
          </p:cNvPr>
          <p:cNvSpPr>
            <a:spLocks noGrp="1"/>
          </p:cNvSpPr>
          <p:nvPr>
            <p:ph type="sldNum" sz="quarter" idx="12"/>
          </p:nvPr>
        </p:nvSpPr>
        <p:spPr/>
        <p:txBody>
          <a:bodyPr/>
          <a:lstStyle/>
          <a:p>
            <a:fld id="{73F9939F-1474-4192-BEAE-819FD8A0D2A3}" type="slidenum">
              <a:rPr lang="en-US" smtClean="0"/>
              <a:t>39</a:t>
            </a:fld>
            <a:endParaRPr lang="en-US"/>
          </a:p>
        </p:txBody>
      </p:sp>
    </p:spTree>
    <p:extLst>
      <p:ext uri="{BB962C8B-B14F-4D97-AF65-F5344CB8AC3E}">
        <p14:creationId xmlns:p14="http://schemas.microsoft.com/office/powerpoint/2010/main" val="394545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171450" y="136525"/>
            <a:ext cx="7315200" cy="1325563"/>
          </a:xfrm>
        </p:spPr>
        <p:txBody>
          <a:bodyPr/>
          <a:lstStyle/>
          <a:p>
            <a:r>
              <a:rPr lang="en-US" b="1" dirty="0"/>
              <a:t>Severe Weather Varieties</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414068" y="1775422"/>
            <a:ext cx="7434532" cy="4521141"/>
          </a:xfrm>
        </p:spPr>
        <p:txBody>
          <a:bodyPr>
            <a:noAutofit/>
          </a:bodyPr>
          <a:lstStyle/>
          <a:p>
            <a:r>
              <a:rPr lang="en-US" dirty="0"/>
              <a:t>Hurricanes</a:t>
            </a:r>
          </a:p>
          <a:p>
            <a:r>
              <a:rPr lang="en-US" dirty="0"/>
              <a:t>Tornadoes</a:t>
            </a:r>
          </a:p>
          <a:p>
            <a:r>
              <a:rPr lang="en-US" dirty="0"/>
              <a:t>Straight Line Winds</a:t>
            </a:r>
          </a:p>
          <a:p>
            <a:r>
              <a:rPr lang="en-US" dirty="0"/>
              <a:t>Hail</a:t>
            </a:r>
          </a:p>
          <a:p>
            <a:r>
              <a:rPr lang="en-US" dirty="0"/>
              <a:t>Extended cold and freezing</a:t>
            </a:r>
          </a:p>
          <a:p>
            <a:r>
              <a:rPr lang="en-US" dirty="0"/>
              <a:t>Flooding</a:t>
            </a:r>
          </a:p>
          <a:p>
            <a:r>
              <a:rPr lang="en-US" dirty="0"/>
              <a:t>Drought</a:t>
            </a:r>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4</a:t>
            </a:fld>
            <a:endParaRPr lang="en-US"/>
          </a:p>
        </p:txBody>
      </p:sp>
    </p:spTree>
    <p:extLst>
      <p:ext uri="{BB962C8B-B14F-4D97-AF65-F5344CB8AC3E}">
        <p14:creationId xmlns:p14="http://schemas.microsoft.com/office/powerpoint/2010/main" val="191871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304800" y="-152400"/>
            <a:ext cx="7315200" cy="1325563"/>
          </a:xfrm>
        </p:spPr>
        <p:txBody>
          <a:bodyPr/>
          <a:lstStyle/>
          <a:p>
            <a:r>
              <a:rPr lang="en-US" b="1" dirty="0"/>
              <a:t>Plant Piping</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628650" y="988671"/>
            <a:ext cx="7886700" cy="5869329"/>
          </a:xfrm>
        </p:spPr>
        <p:txBody>
          <a:bodyPr>
            <a:normAutofit/>
          </a:bodyPr>
          <a:lstStyle/>
          <a:p>
            <a:pPr marL="457200" indent="-457200">
              <a:lnSpc>
                <a:spcPct val="110000"/>
              </a:lnSpc>
              <a:spcBef>
                <a:spcPts val="0"/>
              </a:spcBef>
              <a:buFont typeface="Wingdings" panose="05000000000000000000" pitchFamily="2" charset="2"/>
              <a:buChar char="q"/>
            </a:pPr>
            <a:r>
              <a:rPr lang="en-US" sz="3600" dirty="0"/>
              <a:t>Insulate exposed piping</a:t>
            </a:r>
          </a:p>
          <a:p>
            <a:pPr marL="457200" indent="-457200">
              <a:lnSpc>
                <a:spcPct val="110000"/>
              </a:lnSpc>
              <a:spcBef>
                <a:spcPts val="0"/>
              </a:spcBef>
              <a:buFont typeface="Wingdings" panose="05000000000000000000" pitchFamily="2" charset="2"/>
              <a:buChar char="q"/>
            </a:pPr>
            <a:r>
              <a:rPr lang="en-US" sz="3600" dirty="0"/>
              <a:t>Repair/replace damaged insulation</a:t>
            </a:r>
          </a:p>
          <a:p>
            <a:pPr marL="457200" indent="-457200">
              <a:spcAft>
                <a:spcPts val="300"/>
              </a:spcAft>
              <a:buFont typeface="Wingdings" panose="05000000000000000000" pitchFamily="2" charset="2"/>
              <a:buChar char="q"/>
            </a:pPr>
            <a:r>
              <a:rPr lang="en-US" sz="3600" dirty="0"/>
              <a:t>Wrap exposed pipes with heat tape. For more vulnerable pipes, place insulation over the heat tape</a:t>
            </a:r>
          </a:p>
          <a:p>
            <a:pPr marL="457200" indent="-457200">
              <a:spcAft>
                <a:spcPts val="300"/>
              </a:spcAft>
              <a:buFont typeface="Wingdings" panose="05000000000000000000" pitchFamily="2" charset="2"/>
              <a:buChar char="q"/>
            </a:pPr>
            <a:r>
              <a:rPr lang="en-US" sz="3600" dirty="0"/>
              <a:t>Continuously circulate water in small diameter pipes where possible</a:t>
            </a:r>
          </a:p>
          <a:p>
            <a:pPr marL="457200" indent="-457200">
              <a:spcAft>
                <a:spcPts val="300"/>
              </a:spcAft>
              <a:buFont typeface="Wingdings" panose="05000000000000000000" pitchFamily="2" charset="2"/>
              <a:buChar char="q"/>
            </a:pPr>
            <a:endParaRPr lang="en-US" sz="3600" dirty="0"/>
          </a:p>
          <a:p>
            <a:pPr marL="0" indent="0">
              <a:spcAft>
                <a:spcPts val="300"/>
              </a:spcAft>
              <a:buNone/>
            </a:pPr>
            <a:endParaRPr lang="en-US" sz="3600" dirty="0"/>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40</a:t>
            </a:fld>
            <a:endParaRPr lang="en-US"/>
          </a:p>
        </p:txBody>
      </p:sp>
    </p:spTree>
    <p:extLst>
      <p:ext uri="{BB962C8B-B14F-4D97-AF65-F5344CB8AC3E}">
        <p14:creationId xmlns:p14="http://schemas.microsoft.com/office/powerpoint/2010/main" val="3819789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8A981-7B99-34E4-EAFE-9947A78611E5}"/>
              </a:ext>
            </a:extLst>
          </p:cNvPr>
          <p:cNvSpPr>
            <a:spLocks noGrp="1"/>
          </p:cNvSpPr>
          <p:nvPr>
            <p:ph type="title"/>
          </p:nvPr>
        </p:nvSpPr>
        <p:spPr/>
        <p:txBody>
          <a:bodyPr/>
          <a:lstStyle/>
          <a:p>
            <a:r>
              <a:rPr lang="en-US" dirty="0"/>
              <a:t>Plant Piping Example</a:t>
            </a:r>
          </a:p>
        </p:txBody>
      </p:sp>
      <p:pic>
        <p:nvPicPr>
          <p:cNvPr id="6" name="Content Placeholder 5" descr="A blue pipe with a crack in the middle&#10;">
            <a:extLst>
              <a:ext uri="{FF2B5EF4-FFF2-40B4-BE49-F238E27FC236}">
                <a16:creationId xmlns:a16="http://schemas.microsoft.com/office/drawing/2014/main" id="{F681A15E-9114-F695-6D6F-9E1F309AA3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796" y="1825625"/>
            <a:ext cx="7832407" cy="4351338"/>
          </a:xfrm>
        </p:spPr>
      </p:pic>
      <p:sp>
        <p:nvSpPr>
          <p:cNvPr id="4" name="Slide Number Placeholder 3">
            <a:extLst>
              <a:ext uri="{FF2B5EF4-FFF2-40B4-BE49-F238E27FC236}">
                <a16:creationId xmlns:a16="http://schemas.microsoft.com/office/drawing/2014/main" id="{D4CA7AC7-C61B-3A7D-5952-7597F6A9EA3B}"/>
              </a:ext>
            </a:extLst>
          </p:cNvPr>
          <p:cNvSpPr>
            <a:spLocks noGrp="1"/>
          </p:cNvSpPr>
          <p:nvPr>
            <p:ph type="sldNum" sz="quarter" idx="12"/>
          </p:nvPr>
        </p:nvSpPr>
        <p:spPr/>
        <p:txBody>
          <a:bodyPr/>
          <a:lstStyle/>
          <a:p>
            <a:fld id="{73F9939F-1474-4192-BEAE-819FD8A0D2A3}" type="slidenum">
              <a:rPr lang="en-US" smtClean="0"/>
              <a:t>41</a:t>
            </a:fld>
            <a:endParaRPr lang="en-US"/>
          </a:p>
        </p:txBody>
      </p:sp>
    </p:spTree>
    <p:extLst>
      <p:ext uri="{BB962C8B-B14F-4D97-AF65-F5344CB8AC3E}">
        <p14:creationId xmlns:p14="http://schemas.microsoft.com/office/powerpoint/2010/main" val="6322664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76200" y="-152400"/>
            <a:ext cx="7543800" cy="1325563"/>
          </a:xfrm>
        </p:spPr>
        <p:txBody>
          <a:bodyPr/>
          <a:lstStyle/>
          <a:p>
            <a:r>
              <a:rPr lang="en-US" b="1" dirty="0"/>
              <a:t>Backflow Assemblies</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76200" y="914400"/>
            <a:ext cx="7886700" cy="6230596"/>
          </a:xfrm>
        </p:spPr>
        <p:txBody>
          <a:bodyPr>
            <a:normAutofit/>
          </a:bodyPr>
          <a:lstStyle/>
          <a:p>
            <a:pPr marL="457200" indent="-457200">
              <a:spcAft>
                <a:spcPts val="300"/>
              </a:spcAft>
              <a:buFont typeface="Wingdings" panose="05000000000000000000" pitchFamily="2" charset="2"/>
              <a:buChar char="q"/>
            </a:pPr>
            <a:r>
              <a:rPr lang="en-US" dirty="0"/>
              <a:t>Make sure that testable assemblies are properly maintained and calibrated</a:t>
            </a:r>
          </a:p>
          <a:p>
            <a:pPr marL="457200" indent="-457200">
              <a:spcAft>
                <a:spcPts val="300"/>
              </a:spcAft>
              <a:buFont typeface="Wingdings" panose="05000000000000000000" pitchFamily="2" charset="2"/>
              <a:buChar char="q"/>
            </a:pPr>
            <a:r>
              <a:rPr lang="en-US" dirty="0"/>
              <a:t>Ensure covers/boxes are air/water-tight</a:t>
            </a:r>
          </a:p>
          <a:p>
            <a:pPr marL="457200" indent="-457200">
              <a:spcAft>
                <a:spcPts val="300"/>
              </a:spcAft>
              <a:buFont typeface="Wingdings" panose="05000000000000000000" pitchFamily="2" charset="2"/>
              <a:buChar char="q"/>
            </a:pPr>
            <a:r>
              <a:rPr lang="en-US" dirty="0"/>
              <a:t>Ensure that wrap insulation is dry and is free of holes</a:t>
            </a:r>
          </a:p>
          <a:p>
            <a:pPr marL="457200" indent="-457200">
              <a:spcAft>
                <a:spcPts val="300"/>
              </a:spcAft>
              <a:buFont typeface="Wingdings" panose="05000000000000000000" pitchFamily="2" charset="2"/>
              <a:buChar char="q"/>
            </a:pPr>
            <a:r>
              <a:rPr lang="en-US" dirty="0"/>
              <a:t>For pit installations, make sure that the pit is dry, insulated and has water/air-tight lid</a:t>
            </a:r>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42</a:t>
            </a:fld>
            <a:endParaRPr lang="en-US"/>
          </a:p>
        </p:txBody>
      </p:sp>
    </p:spTree>
    <p:extLst>
      <p:ext uri="{BB962C8B-B14F-4D97-AF65-F5344CB8AC3E}">
        <p14:creationId xmlns:p14="http://schemas.microsoft.com/office/powerpoint/2010/main" val="33859319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76200" y="-152400"/>
            <a:ext cx="7543800" cy="1325563"/>
          </a:xfrm>
        </p:spPr>
        <p:txBody>
          <a:bodyPr/>
          <a:lstStyle/>
          <a:p>
            <a:r>
              <a:rPr lang="en-US" b="1" dirty="0"/>
              <a:t>Distribution System</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228600" y="1447800"/>
            <a:ext cx="7886700" cy="6230596"/>
          </a:xfrm>
        </p:spPr>
        <p:txBody>
          <a:bodyPr>
            <a:normAutofit/>
          </a:bodyPr>
          <a:lstStyle/>
          <a:p>
            <a:pPr marL="457200" indent="-457200">
              <a:spcAft>
                <a:spcPts val="300"/>
              </a:spcAft>
              <a:buFont typeface="Wingdings" panose="05000000000000000000" pitchFamily="2" charset="2"/>
              <a:buChar char="q"/>
            </a:pPr>
            <a:r>
              <a:rPr lang="en-US" sz="3000" dirty="0"/>
              <a:t>Ensure water lines at bridge and water crossings are properly collared and insulated</a:t>
            </a:r>
          </a:p>
          <a:p>
            <a:pPr marL="457200" indent="-457200">
              <a:spcAft>
                <a:spcPts val="300"/>
              </a:spcAft>
              <a:buFont typeface="Wingdings" panose="05000000000000000000" pitchFamily="2" charset="2"/>
              <a:buChar char="q"/>
            </a:pPr>
            <a:r>
              <a:rPr lang="en-US" sz="3000" dirty="0"/>
              <a:t>Ensure risers are drained on flush valves or properly insulated</a:t>
            </a:r>
          </a:p>
          <a:p>
            <a:pPr marL="457200" indent="-457200">
              <a:spcAft>
                <a:spcPts val="300"/>
              </a:spcAft>
              <a:buFont typeface="Wingdings" panose="05000000000000000000" pitchFamily="2" charset="2"/>
              <a:buChar char="q"/>
            </a:pPr>
            <a:r>
              <a:rPr lang="en-US" sz="3000" dirty="0"/>
              <a:t>Make sure that fire hydrant barrels are drained.</a:t>
            </a:r>
          </a:p>
          <a:p>
            <a:pPr marL="457200" indent="-457200">
              <a:spcAft>
                <a:spcPts val="300"/>
              </a:spcAft>
              <a:buFont typeface="Wingdings" panose="05000000000000000000" pitchFamily="2" charset="2"/>
              <a:buChar char="q"/>
            </a:pPr>
            <a:r>
              <a:rPr lang="en-US" sz="3000" dirty="0"/>
              <a:t>Make sure that park water fountains are drained and the water supply is closed</a:t>
            </a:r>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43</a:t>
            </a:fld>
            <a:endParaRPr lang="en-US"/>
          </a:p>
        </p:txBody>
      </p:sp>
    </p:spTree>
    <p:extLst>
      <p:ext uri="{BB962C8B-B14F-4D97-AF65-F5344CB8AC3E}">
        <p14:creationId xmlns:p14="http://schemas.microsoft.com/office/powerpoint/2010/main" val="2151014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76200" y="-152400"/>
            <a:ext cx="7543800" cy="1325563"/>
          </a:xfrm>
        </p:spPr>
        <p:txBody>
          <a:bodyPr/>
          <a:lstStyle/>
          <a:p>
            <a:r>
              <a:rPr lang="en-US" b="1" dirty="0"/>
              <a:t>Distribution System Cont.</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95250" y="914400"/>
            <a:ext cx="7886700" cy="6230596"/>
          </a:xfrm>
        </p:spPr>
        <p:txBody>
          <a:bodyPr>
            <a:normAutofit/>
          </a:bodyPr>
          <a:lstStyle/>
          <a:p>
            <a:pPr marL="457200" indent="-457200">
              <a:spcAft>
                <a:spcPts val="300"/>
              </a:spcAft>
              <a:buFont typeface="Wingdings" panose="05000000000000000000" pitchFamily="2" charset="2"/>
              <a:buChar char="q"/>
            </a:pPr>
            <a:r>
              <a:rPr lang="en-US" sz="2800" dirty="0"/>
              <a:t>Make sure that customers with their own fire lines implement weatherization measures</a:t>
            </a:r>
          </a:p>
          <a:p>
            <a:pPr marL="457200" indent="-457200">
              <a:spcAft>
                <a:spcPts val="300"/>
              </a:spcAft>
              <a:buFont typeface="Wingdings" panose="05000000000000000000" pitchFamily="2" charset="2"/>
              <a:buChar char="q"/>
            </a:pPr>
            <a:r>
              <a:rPr lang="en-US" sz="2800" dirty="0"/>
              <a:t>If emergency interconnection(s) with other system(s), make sure that isolation valves and meters are working and  properly insulated</a:t>
            </a:r>
          </a:p>
          <a:p>
            <a:pPr marL="457200" indent="-457200">
              <a:spcAft>
                <a:spcPts val="300"/>
              </a:spcAft>
              <a:buFont typeface="Wingdings" panose="05000000000000000000" pitchFamily="2" charset="2"/>
              <a:buChar char="q"/>
            </a:pPr>
            <a:r>
              <a:rPr lang="en-US" sz="2800" dirty="0"/>
              <a:t>Make sure that automatic valves used to deliver water from a plane pressurized by elevated storage to a plane that is </a:t>
            </a:r>
            <a:r>
              <a:rPr lang="en-US" sz="2800" dirty="0" err="1"/>
              <a:t>hydropneumatically</a:t>
            </a:r>
            <a:r>
              <a:rPr lang="en-US" sz="2800" dirty="0"/>
              <a:t> pressurized are working properly</a:t>
            </a:r>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44</a:t>
            </a:fld>
            <a:endParaRPr lang="en-US"/>
          </a:p>
        </p:txBody>
      </p:sp>
    </p:spTree>
    <p:extLst>
      <p:ext uri="{BB962C8B-B14F-4D97-AF65-F5344CB8AC3E}">
        <p14:creationId xmlns:p14="http://schemas.microsoft.com/office/powerpoint/2010/main" val="68235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4529-00CD-125F-209F-962193A020C5}"/>
              </a:ext>
            </a:extLst>
          </p:cNvPr>
          <p:cNvSpPr>
            <a:spLocks noGrp="1"/>
          </p:cNvSpPr>
          <p:nvPr>
            <p:ph type="title"/>
          </p:nvPr>
        </p:nvSpPr>
        <p:spPr/>
        <p:txBody>
          <a:bodyPr/>
          <a:lstStyle/>
          <a:p>
            <a:r>
              <a:rPr lang="en-US" dirty="0"/>
              <a:t>Distribution System Example 1</a:t>
            </a:r>
          </a:p>
        </p:txBody>
      </p:sp>
      <p:pic>
        <p:nvPicPr>
          <p:cNvPr id="6" name="Content Placeholder 5" descr="Water spraying water from a hole in the ground&#10;">
            <a:extLst>
              <a:ext uri="{FF2B5EF4-FFF2-40B4-BE49-F238E27FC236}">
                <a16:creationId xmlns:a16="http://schemas.microsoft.com/office/drawing/2014/main" id="{8EAEC092-2316-B55F-3894-EE9752AB43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067" y="1562894"/>
            <a:ext cx="4221004" cy="4876800"/>
          </a:xfrm>
        </p:spPr>
      </p:pic>
      <p:sp>
        <p:nvSpPr>
          <p:cNvPr id="4" name="Slide Number Placeholder 3">
            <a:extLst>
              <a:ext uri="{FF2B5EF4-FFF2-40B4-BE49-F238E27FC236}">
                <a16:creationId xmlns:a16="http://schemas.microsoft.com/office/drawing/2014/main" id="{83826CDF-A85C-C340-202A-4CBBDE0EFBBC}"/>
              </a:ext>
            </a:extLst>
          </p:cNvPr>
          <p:cNvSpPr>
            <a:spLocks noGrp="1"/>
          </p:cNvSpPr>
          <p:nvPr>
            <p:ph type="sldNum" sz="quarter" idx="12"/>
          </p:nvPr>
        </p:nvSpPr>
        <p:spPr/>
        <p:txBody>
          <a:bodyPr/>
          <a:lstStyle/>
          <a:p>
            <a:fld id="{73F9939F-1474-4192-BEAE-819FD8A0D2A3}" type="slidenum">
              <a:rPr lang="en-US" smtClean="0"/>
              <a:t>45</a:t>
            </a:fld>
            <a:endParaRPr lang="en-US"/>
          </a:p>
        </p:txBody>
      </p:sp>
      <p:pic>
        <p:nvPicPr>
          <p:cNvPr id="8" name="Picture 7" descr="A example of major main break&#10;">
            <a:extLst>
              <a:ext uri="{FF2B5EF4-FFF2-40B4-BE49-F238E27FC236}">
                <a16:creationId xmlns:a16="http://schemas.microsoft.com/office/drawing/2014/main" id="{93098629-3E6B-9140-EC99-D5FBAA7071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300" y="1562894"/>
            <a:ext cx="4305300" cy="4876800"/>
          </a:xfrm>
          <a:prstGeom prst="rect">
            <a:avLst/>
          </a:prstGeom>
        </p:spPr>
      </p:pic>
    </p:spTree>
    <p:extLst>
      <p:ext uri="{BB962C8B-B14F-4D97-AF65-F5344CB8AC3E}">
        <p14:creationId xmlns:p14="http://schemas.microsoft.com/office/powerpoint/2010/main" val="1341094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8FD9-3E8F-A3D7-988D-611F244A4B96}"/>
              </a:ext>
            </a:extLst>
          </p:cNvPr>
          <p:cNvSpPr>
            <a:spLocks noGrp="1"/>
          </p:cNvSpPr>
          <p:nvPr>
            <p:ph type="title"/>
          </p:nvPr>
        </p:nvSpPr>
        <p:spPr/>
        <p:txBody>
          <a:bodyPr/>
          <a:lstStyle/>
          <a:p>
            <a:r>
              <a:rPr lang="en-US" dirty="0"/>
              <a:t>Distribution System Example 2</a:t>
            </a:r>
          </a:p>
        </p:txBody>
      </p:sp>
      <p:pic>
        <p:nvPicPr>
          <p:cNvPr id="6" name="Content Placeholder 5" descr="frozen spigot ">
            <a:extLst>
              <a:ext uri="{FF2B5EF4-FFF2-40B4-BE49-F238E27FC236}">
                <a16:creationId xmlns:a16="http://schemas.microsoft.com/office/drawing/2014/main" id="{34046D88-23EF-41F4-2970-AD2898AC8B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1" y="1825625"/>
            <a:ext cx="6400800" cy="4351338"/>
          </a:xfrm>
        </p:spPr>
      </p:pic>
      <p:sp>
        <p:nvSpPr>
          <p:cNvPr id="4" name="Slide Number Placeholder 3">
            <a:extLst>
              <a:ext uri="{FF2B5EF4-FFF2-40B4-BE49-F238E27FC236}">
                <a16:creationId xmlns:a16="http://schemas.microsoft.com/office/drawing/2014/main" id="{11385C21-7A2C-10BA-600A-85EA0A0FBF4C}"/>
              </a:ext>
            </a:extLst>
          </p:cNvPr>
          <p:cNvSpPr>
            <a:spLocks noGrp="1"/>
          </p:cNvSpPr>
          <p:nvPr>
            <p:ph type="sldNum" sz="quarter" idx="12"/>
          </p:nvPr>
        </p:nvSpPr>
        <p:spPr/>
        <p:txBody>
          <a:bodyPr/>
          <a:lstStyle/>
          <a:p>
            <a:fld id="{73F9939F-1474-4192-BEAE-819FD8A0D2A3}" type="slidenum">
              <a:rPr lang="en-US" smtClean="0"/>
              <a:t>46</a:t>
            </a:fld>
            <a:endParaRPr lang="en-US"/>
          </a:p>
        </p:txBody>
      </p:sp>
    </p:spTree>
    <p:extLst>
      <p:ext uri="{BB962C8B-B14F-4D97-AF65-F5344CB8AC3E}">
        <p14:creationId xmlns:p14="http://schemas.microsoft.com/office/powerpoint/2010/main" val="1131674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76200" y="-152400"/>
            <a:ext cx="7543800" cy="1325563"/>
          </a:xfrm>
        </p:spPr>
        <p:txBody>
          <a:bodyPr/>
          <a:lstStyle/>
          <a:p>
            <a:r>
              <a:rPr lang="en-US" b="1" dirty="0"/>
              <a:t>Emergency Repair Items</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228600" y="838200"/>
            <a:ext cx="7886700" cy="6230596"/>
          </a:xfrm>
        </p:spPr>
        <p:txBody>
          <a:bodyPr>
            <a:normAutofit/>
          </a:bodyPr>
          <a:lstStyle/>
          <a:p>
            <a:pPr marL="0" indent="0">
              <a:spcAft>
                <a:spcPts val="300"/>
              </a:spcAft>
              <a:buNone/>
            </a:pPr>
            <a:r>
              <a:rPr lang="en-US" sz="2800" dirty="0"/>
              <a:t>Stockpile the following:</a:t>
            </a:r>
          </a:p>
          <a:p>
            <a:pPr marL="914400" indent="-457200">
              <a:spcAft>
                <a:spcPts val="300"/>
              </a:spcAft>
              <a:buFont typeface="Wingdings" panose="05000000000000000000" pitchFamily="2" charset="2"/>
              <a:buChar char="q"/>
            </a:pPr>
            <a:r>
              <a:rPr lang="en-US" sz="2800" dirty="0"/>
              <a:t>Repair clamps</a:t>
            </a:r>
          </a:p>
          <a:p>
            <a:pPr marL="914400" indent="-457200">
              <a:spcAft>
                <a:spcPts val="300"/>
              </a:spcAft>
              <a:buFont typeface="Wingdings" panose="05000000000000000000" pitchFamily="2" charset="2"/>
              <a:buChar char="q"/>
            </a:pPr>
            <a:r>
              <a:rPr lang="en-US" sz="2800" dirty="0"/>
              <a:t>MJ sleeves</a:t>
            </a:r>
          </a:p>
          <a:p>
            <a:pPr marL="914400" indent="-457200">
              <a:spcAft>
                <a:spcPts val="300"/>
              </a:spcAft>
              <a:buFont typeface="Wingdings" panose="05000000000000000000" pitchFamily="2" charset="2"/>
              <a:buChar char="q"/>
            </a:pPr>
            <a:r>
              <a:rPr lang="en-US" sz="2800" dirty="0"/>
              <a:t>Compression fittings</a:t>
            </a:r>
          </a:p>
          <a:p>
            <a:pPr marL="914400" indent="-457200">
              <a:spcAft>
                <a:spcPts val="300"/>
              </a:spcAft>
              <a:buFont typeface="Wingdings" panose="05000000000000000000" pitchFamily="2" charset="2"/>
              <a:buChar char="q"/>
            </a:pPr>
            <a:r>
              <a:rPr lang="en-US" sz="2800" dirty="0"/>
              <a:t>Saddles</a:t>
            </a:r>
          </a:p>
          <a:p>
            <a:pPr marL="914400" indent="-457200">
              <a:spcAft>
                <a:spcPts val="300"/>
              </a:spcAft>
              <a:buFont typeface="Wingdings" panose="05000000000000000000" pitchFamily="2" charset="2"/>
              <a:buChar char="q"/>
            </a:pPr>
            <a:r>
              <a:rPr lang="en-US" sz="2800" dirty="0"/>
              <a:t>Rolls of plastic</a:t>
            </a:r>
          </a:p>
          <a:p>
            <a:pPr marL="914400" indent="-457200">
              <a:spcAft>
                <a:spcPts val="300"/>
              </a:spcAft>
              <a:buFont typeface="Wingdings" panose="05000000000000000000" pitchFamily="2" charset="2"/>
              <a:buChar char="q"/>
            </a:pPr>
            <a:r>
              <a:rPr lang="en-US" sz="2800" dirty="0"/>
              <a:t>Valve boxes (tops and bottoms)</a:t>
            </a:r>
          </a:p>
          <a:p>
            <a:pPr marL="914400" indent="-457200">
              <a:spcAft>
                <a:spcPts val="300"/>
              </a:spcAft>
              <a:buFont typeface="Wingdings" panose="05000000000000000000" pitchFamily="2" charset="2"/>
              <a:buChar char="q"/>
            </a:pPr>
            <a:r>
              <a:rPr lang="en-US" sz="2800" dirty="0"/>
              <a:t>Pipe thawing equipment (own, rent or borrow)</a:t>
            </a:r>
          </a:p>
          <a:p>
            <a:pPr marL="914400" indent="-457200">
              <a:spcAft>
                <a:spcPts val="300"/>
              </a:spcAft>
              <a:buFont typeface="Wingdings" panose="05000000000000000000" pitchFamily="2" charset="2"/>
              <a:buChar char="q"/>
            </a:pPr>
            <a:r>
              <a:rPr lang="en-US" sz="2800" dirty="0"/>
              <a:t>Meters</a:t>
            </a:r>
          </a:p>
          <a:p>
            <a:pPr marL="914400" indent="-457200">
              <a:spcAft>
                <a:spcPts val="300"/>
              </a:spcAft>
              <a:buFont typeface="Wingdings" panose="05000000000000000000" pitchFamily="2" charset="2"/>
              <a:buChar char="q"/>
            </a:pPr>
            <a:r>
              <a:rPr lang="en-US" sz="2800" dirty="0"/>
              <a:t>Meter pit insulators</a:t>
            </a:r>
          </a:p>
          <a:p>
            <a:pPr marL="457200" indent="-457200">
              <a:spcAft>
                <a:spcPts val="300"/>
              </a:spcAft>
              <a:buFont typeface="Wingdings" panose="05000000000000000000" pitchFamily="2" charset="2"/>
              <a:buChar char="q"/>
            </a:pPr>
            <a:endParaRPr lang="en-US" sz="2800" dirty="0"/>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47</a:t>
            </a:fld>
            <a:endParaRPr lang="en-US"/>
          </a:p>
        </p:txBody>
      </p:sp>
    </p:spTree>
    <p:extLst>
      <p:ext uri="{BB962C8B-B14F-4D97-AF65-F5344CB8AC3E}">
        <p14:creationId xmlns:p14="http://schemas.microsoft.com/office/powerpoint/2010/main" val="21999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304800" y="-152400"/>
            <a:ext cx="7315200" cy="1325563"/>
          </a:xfrm>
        </p:spPr>
        <p:txBody>
          <a:bodyPr/>
          <a:lstStyle/>
          <a:p>
            <a:r>
              <a:rPr lang="en-US" b="1" dirty="0"/>
              <a:t>Personnel/Staff</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457200" y="1066800"/>
            <a:ext cx="7886700" cy="5869329"/>
          </a:xfrm>
        </p:spPr>
        <p:txBody>
          <a:bodyPr>
            <a:normAutofit/>
          </a:bodyPr>
          <a:lstStyle/>
          <a:p>
            <a:pPr marL="457200" indent="-457200">
              <a:lnSpc>
                <a:spcPct val="110000"/>
              </a:lnSpc>
              <a:spcBef>
                <a:spcPts val="0"/>
              </a:spcBef>
              <a:buFont typeface="Wingdings" panose="05000000000000000000" pitchFamily="2" charset="2"/>
              <a:buChar char="q"/>
            </a:pPr>
            <a:r>
              <a:rPr lang="en-US" sz="2800" dirty="0"/>
              <a:t>Increase staff coverage</a:t>
            </a:r>
          </a:p>
          <a:p>
            <a:pPr marL="457200" indent="-457200">
              <a:lnSpc>
                <a:spcPct val="110000"/>
              </a:lnSpc>
              <a:spcBef>
                <a:spcPts val="0"/>
              </a:spcBef>
              <a:buFont typeface="Wingdings" panose="05000000000000000000" pitchFamily="2" charset="2"/>
              <a:buChar char="q"/>
            </a:pPr>
            <a:r>
              <a:rPr lang="en-US" sz="2800" dirty="0"/>
              <a:t>Incorporate fatigue management plan to prevent exhaustion and accidents</a:t>
            </a:r>
          </a:p>
          <a:p>
            <a:pPr marL="457200" indent="-457200">
              <a:spcAft>
                <a:spcPts val="300"/>
              </a:spcAft>
              <a:buFont typeface="Wingdings" panose="05000000000000000000" pitchFamily="2" charset="2"/>
              <a:buChar char="q"/>
            </a:pPr>
            <a:r>
              <a:rPr lang="en-US" sz="2800" dirty="0"/>
              <a:t>If not enough staff, consider reaching out to local water systems or volunteers for help</a:t>
            </a:r>
          </a:p>
          <a:p>
            <a:pPr marL="457200" indent="-457200">
              <a:spcAft>
                <a:spcPts val="300"/>
              </a:spcAft>
              <a:buFont typeface="Wingdings" panose="05000000000000000000" pitchFamily="2" charset="2"/>
              <a:buChar char="q"/>
            </a:pPr>
            <a:r>
              <a:rPr lang="en-US" sz="2800" dirty="0"/>
              <a:t>Increase the frequency of facility walkthroughs</a:t>
            </a:r>
          </a:p>
          <a:p>
            <a:pPr marL="457200" indent="-457200">
              <a:spcAft>
                <a:spcPts val="300"/>
              </a:spcAft>
              <a:buFont typeface="Wingdings" panose="05000000000000000000" pitchFamily="2" charset="2"/>
              <a:buChar char="q"/>
            </a:pPr>
            <a:r>
              <a:rPr lang="en-US" sz="2800" dirty="0"/>
              <a:t>Provide safety training for extreme weather and slips, trips and falls</a:t>
            </a:r>
          </a:p>
          <a:p>
            <a:pPr marL="457200" indent="-457200">
              <a:spcAft>
                <a:spcPts val="300"/>
              </a:spcAft>
              <a:buFont typeface="Wingdings" panose="05000000000000000000" pitchFamily="2" charset="2"/>
              <a:buChar char="q"/>
            </a:pPr>
            <a:r>
              <a:rPr lang="en-US" sz="2800" dirty="0"/>
              <a:t>Ensure staff and volunteers have appropriate clothing</a:t>
            </a:r>
          </a:p>
          <a:p>
            <a:pPr marL="0" indent="0">
              <a:spcAft>
                <a:spcPts val="300"/>
              </a:spcAft>
              <a:buNone/>
            </a:pPr>
            <a:endParaRPr lang="en-US" sz="3600" dirty="0"/>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48</a:t>
            </a:fld>
            <a:endParaRPr lang="en-US"/>
          </a:p>
        </p:txBody>
      </p:sp>
    </p:spTree>
    <p:extLst>
      <p:ext uri="{BB962C8B-B14F-4D97-AF65-F5344CB8AC3E}">
        <p14:creationId xmlns:p14="http://schemas.microsoft.com/office/powerpoint/2010/main" val="3414829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304800" y="-152400"/>
            <a:ext cx="7315200" cy="1325563"/>
          </a:xfrm>
        </p:spPr>
        <p:txBody>
          <a:bodyPr/>
          <a:lstStyle/>
          <a:p>
            <a:r>
              <a:rPr lang="en-US" b="1" dirty="0"/>
              <a:t>Personnel/Staff Cont.</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304800" y="852146"/>
            <a:ext cx="7886700" cy="5869329"/>
          </a:xfrm>
        </p:spPr>
        <p:txBody>
          <a:bodyPr>
            <a:normAutofit lnSpcReduction="10000"/>
          </a:bodyPr>
          <a:lstStyle/>
          <a:p>
            <a:pPr marL="0" indent="0">
              <a:lnSpc>
                <a:spcPct val="110000"/>
              </a:lnSpc>
              <a:spcBef>
                <a:spcPts val="0"/>
              </a:spcBef>
              <a:spcAft>
                <a:spcPts val="600"/>
              </a:spcAft>
              <a:buNone/>
            </a:pPr>
            <a:r>
              <a:rPr lang="en-US" sz="3600" dirty="0"/>
              <a:t>Treatment plant provisions:</a:t>
            </a:r>
          </a:p>
          <a:p>
            <a:pPr marL="685800" indent="-457200">
              <a:lnSpc>
                <a:spcPct val="110000"/>
              </a:lnSpc>
              <a:spcBef>
                <a:spcPts val="0"/>
              </a:spcBef>
              <a:buFont typeface="Wingdings" panose="05000000000000000000" pitchFamily="2" charset="2"/>
              <a:buChar char="q"/>
            </a:pPr>
            <a:r>
              <a:rPr lang="en-US" sz="2800" dirty="0"/>
              <a:t>Meals ready to eat (MREs) and non- perishable food items</a:t>
            </a:r>
          </a:p>
          <a:p>
            <a:pPr marL="685800" indent="-457200">
              <a:lnSpc>
                <a:spcPct val="110000"/>
              </a:lnSpc>
              <a:spcBef>
                <a:spcPts val="0"/>
              </a:spcBef>
              <a:buFont typeface="Wingdings" panose="05000000000000000000" pitchFamily="2" charset="2"/>
              <a:buChar char="q"/>
            </a:pPr>
            <a:r>
              <a:rPr lang="en-US" sz="2800" dirty="0"/>
              <a:t>Cots, blankets and pillows</a:t>
            </a:r>
          </a:p>
          <a:p>
            <a:pPr marL="685800" indent="-457200">
              <a:lnSpc>
                <a:spcPct val="110000"/>
              </a:lnSpc>
              <a:spcBef>
                <a:spcPts val="0"/>
              </a:spcBef>
              <a:buFont typeface="Wingdings" panose="05000000000000000000" pitchFamily="2" charset="2"/>
              <a:buChar char="q"/>
            </a:pPr>
            <a:r>
              <a:rPr lang="en-US" sz="2800" dirty="0"/>
              <a:t>Bottled water, </a:t>
            </a:r>
            <a:r>
              <a:rPr lang="en-US" sz="2800" dirty="0" err="1"/>
              <a:t>gatorade</a:t>
            </a:r>
            <a:r>
              <a:rPr lang="en-US" sz="2800" dirty="0"/>
              <a:t> and canned sodas</a:t>
            </a:r>
          </a:p>
          <a:p>
            <a:pPr marL="685800" indent="-457200">
              <a:lnSpc>
                <a:spcPct val="110000"/>
              </a:lnSpc>
              <a:spcBef>
                <a:spcPts val="0"/>
              </a:spcBef>
              <a:buFont typeface="Wingdings" panose="05000000000000000000" pitchFamily="2" charset="2"/>
              <a:buChar char="q"/>
            </a:pPr>
            <a:r>
              <a:rPr lang="en-US" sz="2800" dirty="0"/>
              <a:t>Towels, shampoo and wash rags</a:t>
            </a:r>
          </a:p>
          <a:p>
            <a:pPr marL="685800" indent="-457200">
              <a:spcAft>
                <a:spcPts val="300"/>
              </a:spcAft>
              <a:buFont typeface="Wingdings" panose="05000000000000000000" pitchFamily="2" charset="2"/>
              <a:buChar char="q"/>
            </a:pPr>
            <a:r>
              <a:rPr lang="en-US" sz="2800" dirty="0"/>
              <a:t>Toothpaste</a:t>
            </a:r>
          </a:p>
          <a:p>
            <a:pPr marL="685800" indent="-457200">
              <a:spcAft>
                <a:spcPts val="300"/>
              </a:spcAft>
              <a:buFont typeface="Wingdings" panose="05000000000000000000" pitchFamily="2" charset="2"/>
              <a:buChar char="q"/>
            </a:pPr>
            <a:r>
              <a:rPr lang="en-US" sz="2800" dirty="0"/>
              <a:t>Weather radio</a:t>
            </a:r>
          </a:p>
          <a:p>
            <a:pPr marL="685800" indent="-457200">
              <a:spcAft>
                <a:spcPts val="300"/>
              </a:spcAft>
              <a:buFont typeface="Wingdings" panose="05000000000000000000" pitchFamily="2" charset="2"/>
              <a:buChar char="q"/>
            </a:pPr>
            <a:r>
              <a:rPr lang="en-US" sz="2800" dirty="0"/>
              <a:t>2-way radios</a:t>
            </a:r>
          </a:p>
          <a:p>
            <a:pPr marL="685800" indent="-457200">
              <a:spcAft>
                <a:spcPts val="300"/>
              </a:spcAft>
              <a:buFont typeface="Wingdings" panose="05000000000000000000" pitchFamily="2" charset="2"/>
              <a:buChar char="q"/>
            </a:pPr>
            <a:r>
              <a:rPr lang="en-US" sz="2800" dirty="0"/>
              <a:t>Paper plates, forks and knives</a:t>
            </a:r>
          </a:p>
          <a:p>
            <a:pPr marL="685800" indent="-457200">
              <a:spcAft>
                <a:spcPts val="300"/>
              </a:spcAft>
              <a:buFont typeface="Wingdings" panose="05000000000000000000" pitchFamily="2" charset="2"/>
              <a:buChar char="q"/>
            </a:pPr>
            <a:r>
              <a:rPr lang="en-US" sz="2800" dirty="0"/>
              <a:t>Flashlights and batteries</a:t>
            </a:r>
          </a:p>
          <a:p>
            <a:pPr marL="457200" indent="-457200">
              <a:spcAft>
                <a:spcPts val="300"/>
              </a:spcAft>
              <a:buFont typeface="Wingdings" panose="05000000000000000000" pitchFamily="2" charset="2"/>
              <a:buChar char="q"/>
            </a:pPr>
            <a:endParaRPr lang="en-US" sz="3600" dirty="0"/>
          </a:p>
          <a:p>
            <a:pPr marL="0" indent="0">
              <a:spcAft>
                <a:spcPts val="300"/>
              </a:spcAft>
              <a:buNone/>
            </a:pPr>
            <a:endParaRPr lang="en-US" sz="3600" dirty="0"/>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49</a:t>
            </a:fld>
            <a:endParaRPr lang="en-US"/>
          </a:p>
        </p:txBody>
      </p:sp>
    </p:spTree>
    <p:extLst>
      <p:ext uri="{BB962C8B-B14F-4D97-AF65-F5344CB8AC3E}">
        <p14:creationId xmlns:p14="http://schemas.microsoft.com/office/powerpoint/2010/main" val="2615592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26DCD-E1BF-4653-B301-DBBC066D205C}"/>
              </a:ext>
            </a:extLst>
          </p:cNvPr>
          <p:cNvSpPr>
            <a:spLocks noGrp="1"/>
          </p:cNvSpPr>
          <p:nvPr>
            <p:ph type="title"/>
          </p:nvPr>
        </p:nvSpPr>
        <p:spPr/>
        <p:txBody>
          <a:bodyPr/>
          <a:lstStyle/>
          <a:p>
            <a:r>
              <a:rPr lang="en-US" b="1" dirty="0"/>
              <a:t>Emergency Preparedness Plan (EPP)</a:t>
            </a:r>
          </a:p>
        </p:txBody>
      </p:sp>
      <p:sp>
        <p:nvSpPr>
          <p:cNvPr id="3" name="Content Placeholder 2">
            <a:extLst>
              <a:ext uri="{FF2B5EF4-FFF2-40B4-BE49-F238E27FC236}">
                <a16:creationId xmlns:a16="http://schemas.microsoft.com/office/drawing/2014/main" id="{5C2FED3C-A6BA-43BB-86C7-0B3C628DC022}"/>
              </a:ext>
            </a:extLst>
          </p:cNvPr>
          <p:cNvSpPr>
            <a:spLocks noGrp="1"/>
          </p:cNvSpPr>
          <p:nvPr>
            <p:ph idx="1"/>
          </p:nvPr>
        </p:nvSpPr>
        <p:spPr>
          <a:xfrm>
            <a:off x="685800" y="1905000"/>
            <a:ext cx="7772400" cy="3664714"/>
          </a:xfrm>
        </p:spPr>
        <p:txBody>
          <a:bodyPr>
            <a:normAutofit/>
          </a:bodyPr>
          <a:lstStyle/>
          <a:p>
            <a:pPr marL="0" indent="0">
              <a:buNone/>
            </a:pPr>
            <a:r>
              <a:rPr lang="en-US" dirty="0"/>
              <a:t>An EPP is a water system’s plan for maintaining a water pressure of 35 or 20 psi throughout the distribution system during an extended period without power (e.g., more than 24 hours)</a:t>
            </a:r>
          </a:p>
        </p:txBody>
      </p:sp>
      <p:sp>
        <p:nvSpPr>
          <p:cNvPr id="4" name="Slide Number Placeholder 3">
            <a:extLst>
              <a:ext uri="{FF2B5EF4-FFF2-40B4-BE49-F238E27FC236}">
                <a16:creationId xmlns:a16="http://schemas.microsoft.com/office/drawing/2014/main" id="{1C02929A-E150-421B-81F6-15177A4B49C7}"/>
              </a:ext>
            </a:extLst>
          </p:cNvPr>
          <p:cNvSpPr>
            <a:spLocks noGrp="1"/>
          </p:cNvSpPr>
          <p:nvPr>
            <p:ph type="sldNum" sz="quarter" idx="12"/>
          </p:nvPr>
        </p:nvSpPr>
        <p:spPr/>
        <p:txBody>
          <a:bodyPr/>
          <a:lstStyle/>
          <a:p>
            <a:fld id="{73F9939F-1474-4192-BEAE-819FD8A0D2A3}" type="slidenum">
              <a:rPr lang="en-US" smtClean="0"/>
              <a:t>5</a:t>
            </a:fld>
            <a:endParaRPr lang="en-US"/>
          </a:p>
        </p:txBody>
      </p:sp>
      <p:pic>
        <p:nvPicPr>
          <p:cNvPr id="5" name="Picture 4">
            <a:extLst>
              <a:ext uri="{FF2B5EF4-FFF2-40B4-BE49-F238E27FC236}">
                <a16:creationId xmlns:a16="http://schemas.microsoft.com/office/drawing/2014/main" id="{15EA4CEF-DAD7-A2D8-A872-213544AB4B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77096" y="4374978"/>
            <a:ext cx="3572566" cy="1981372"/>
          </a:xfrm>
          <a:prstGeom prst="rect">
            <a:avLst/>
          </a:prstGeom>
        </p:spPr>
      </p:pic>
    </p:spTree>
    <p:extLst>
      <p:ext uri="{BB962C8B-B14F-4D97-AF65-F5344CB8AC3E}">
        <p14:creationId xmlns:p14="http://schemas.microsoft.com/office/powerpoint/2010/main" val="2188490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82EAD-3624-44A2-8409-5B0801F776C4}"/>
              </a:ext>
            </a:extLst>
          </p:cNvPr>
          <p:cNvSpPr>
            <a:spLocks noGrp="1"/>
          </p:cNvSpPr>
          <p:nvPr>
            <p:ph type="title"/>
          </p:nvPr>
        </p:nvSpPr>
        <p:spPr>
          <a:xfrm>
            <a:off x="914400" y="142421"/>
            <a:ext cx="7315200" cy="1325563"/>
          </a:xfrm>
        </p:spPr>
        <p:txBody>
          <a:bodyPr/>
          <a:lstStyle/>
          <a:p>
            <a:r>
              <a:rPr lang="en-US" dirty="0"/>
              <a:t>Thank You!</a:t>
            </a:r>
            <a:br>
              <a:rPr lang="en-US" dirty="0"/>
            </a:br>
            <a:r>
              <a:rPr lang="en-US" dirty="0"/>
              <a:t>Questions?</a:t>
            </a:r>
          </a:p>
        </p:txBody>
      </p:sp>
      <p:sp>
        <p:nvSpPr>
          <p:cNvPr id="5" name="Rectangle 4">
            <a:extLst>
              <a:ext uri="{FF2B5EF4-FFF2-40B4-BE49-F238E27FC236}">
                <a16:creationId xmlns:a16="http://schemas.microsoft.com/office/drawing/2014/main" id="{C081AD50-51A7-4F82-8DE4-592CEAA40BE9}"/>
              </a:ext>
            </a:extLst>
          </p:cNvPr>
          <p:cNvSpPr/>
          <p:nvPr/>
        </p:nvSpPr>
        <p:spPr>
          <a:xfrm>
            <a:off x="1181100" y="1871710"/>
            <a:ext cx="6781800" cy="1200329"/>
          </a:xfrm>
          <a:prstGeom prst="rect">
            <a:avLst/>
          </a:prstGeom>
        </p:spPr>
        <p:txBody>
          <a:bodyPr wrap="square">
            <a:spAutoFit/>
          </a:bodyPr>
          <a:lstStyle/>
          <a:p>
            <a:pPr algn="ctr"/>
            <a:r>
              <a:rPr lang="en-US" sz="2400" b="1" dirty="0">
                <a:latin typeface="Lucida Bright" panose="02040602050505020304" pitchFamily="18" charset="0"/>
              </a:rPr>
              <a:t>Paige Ruth-Pritchard</a:t>
            </a:r>
            <a:br>
              <a:rPr lang="en-US" sz="2400" b="1" dirty="0">
                <a:latin typeface="Lucida Bright" panose="02040602050505020304" pitchFamily="18" charset="0"/>
              </a:rPr>
            </a:br>
            <a:r>
              <a:rPr lang="en-US" sz="2400" b="1" dirty="0">
                <a:latin typeface="Lucida Bright" panose="02040602050505020304" pitchFamily="18" charset="0"/>
              </a:rPr>
              <a:t>TCEQ – Texas Optimization Program (TOP)</a:t>
            </a:r>
            <a:br>
              <a:rPr lang="en-US" sz="2400" b="1" dirty="0">
                <a:latin typeface="Lucida Bright" panose="02040602050505020304" pitchFamily="18" charset="0"/>
              </a:rPr>
            </a:br>
            <a:r>
              <a:rPr lang="en-US" sz="2400" b="1" dirty="0">
                <a:latin typeface="Lucida Bright" panose="02040602050505020304" pitchFamily="18" charset="0"/>
              </a:rPr>
              <a:t>Paige.ruth-pritchard@tceq.texas.gov</a:t>
            </a:r>
            <a:endParaRPr lang="en-US" sz="2400" dirty="0"/>
          </a:p>
        </p:txBody>
      </p:sp>
      <p:pic>
        <p:nvPicPr>
          <p:cNvPr id="7" name="Picture 6">
            <a:extLst>
              <a:ext uri="{FF2B5EF4-FFF2-40B4-BE49-F238E27FC236}">
                <a16:creationId xmlns:a16="http://schemas.microsoft.com/office/drawing/2014/main" id="{5C5DD940-3E11-8371-EF78-33960FCF759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200400"/>
            <a:ext cx="7010400" cy="3392714"/>
          </a:xfrm>
          <a:prstGeom prst="rect">
            <a:avLst/>
          </a:prstGeom>
        </p:spPr>
      </p:pic>
      <p:sp>
        <p:nvSpPr>
          <p:cNvPr id="4" name="Slide Number Placeholder 3">
            <a:extLst>
              <a:ext uri="{FF2B5EF4-FFF2-40B4-BE49-F238E27FC236}">
                <a16:creationId xmlns:a16="http://schemas.microsoft.com/office/drawing/2014/main" id="{936C831A-12D6-445C-B082-66CD1D9B58FD}"/>
              </a:ext>
            </a:extLst>
          </p:cNvPr>
          <p:cNvSpPr>
            <a:spLocks noGrp="1"/>
          </p:cNvSpPr>
          <p:nvPr>
            <p:ph type="sldNum" sz="quarter" idx="12"/>
          </p:nvPr>
        </p:nvSpPr>
        <p:spPr/>
        <p:txBody>
          <a:bodyPr/>
          <a:lstStyle/>
          <a:p>
            <a:fld id="{73F9939F-1474-4192-BEAE-819FD8A0D2A3}" type="slidenum">
              <a:rPr lang="en-US" smtClean="0"/>
              <a:t>50</a:t>
            </a:fld>
            <a:endParaRPr lang="en-US"/>
          </a:p>
        </p:txBody>
      </p:sp>
    </p:spTree>
    <p:extLst>
      <p:ext uri="{BB962C8B-B14F-4D97-AF65-F5344CB8AC3E}">
        <p14:creationId xmlns:p14="http://schemas.microsoft.com/office/powerpoint/2010/main" val="558483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p:txBody>
          <a:bodyPr/>
          <a:lstStyle/>
          <a:p>
            <a:r>
              <a:rPr lang="en-US" b="1" dirty="0"/>
              <a:t>Who needs an EPP?</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762000" y="1820192"/>
            <a:ext cx="7886700" cy="2464247"/>
          </a:xfrm>
        </p:spPr>
        <p:txBody>
          <a:bodyPr>
            <a:normAutofit/>
          </a:bodyPr>
          <a:lstStyle/>
          <a:p>
            <a:pPr marL="0" indent="0">
              <a:buNone/>
            </a:pPr>
            <a:r>
              <a:rPr lang="en-US" dirty="0"/>
              <a:t>As per SB 3, all community water systems and any noncommunity water system that provides overnight accommodations.</a:t>
            </a:r>
          </a:p>
        </p:txBody>
      </p:sp>
      <p:sp>
        <p:nvSpPr>
          <p:cNvPr id="4" name="Slide Number Placeholder 3">
            <a:extLst>
              <a:ext uri="{FF2B5EF4-FFF2-40B4-BE49-F238E27FC236}">
                <a16:creationId xmlns:a16="http://schemas.microsoft.com/office/drawing/2014/main" id="{862D06A7-BC9E-4575-9A50-683FA572125F}"/>
              </a:ext>
            </a:extLst>
          </p:cNvPr>
          <p:cNvSpPr>
            <a:spLocks noGrp="1"/>
          </p:cNvSpPr>
          <p:nvPr>
            <p:ph type="sldNum" sz="quarter" idx="12"/>
          </p:nvPr>
        </p:nvSpPr>
        <p:spPr/>
        <p:txBody>
          <a:bodyPr/>
          <a:lstStyle/>
          <a:p>
            <a:fld id="{73F9939F-1474-4192-BEAE-819FD8A0D2A3}" type="slidenum">
              <a:rPr lang="en-US" smtClean="0"/>
              <a:t>6</a:t>
            </a:fld>
            <a:endParaRPr lang="en-US"/>
          </a:p>
        </p:txBody>
      </p:sp>
    </p:spTree>
    <p:extLst>
      <p:ext uri="{BB962C8B-B14F-4D97-AF65-F5344CB8AC3E}">
        <p14:creationId xmlns:p14="http://schemas.microsoft.com/office/powerpoint/2010/main" val="2174500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304800" y="-152400"/>
            <a:ext cx="7315200" cy="1325563"/>
          </a:xfrm>
        </p:spPr>
        <p:txBody>
          <a:bodyPr/>
          <a:lstStyle/>
          <a:p>
            <a:r>
              <a:rPr lang="en-US" b="1" dirty="0"/>
              <a:t>Important To Do’s</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315410" y="1046986"/>
            <a:ext cx="8763000" cy="5435541"/>
          </a:xfrm>
        </p:spPr>
        <p:txBody>
          <a:bodyPr>
            <a:noAutofit/>
          </a:bodyPr>
          <a:lstStyle/>
          <a:p>
            <a:pPr indent="-457200">
              <a:buFont typeface="Wingdings" panose="05000000000000000000" pitchFamily="2" charset="2"/>
              <a:buChar char="q"/>
            </a:pPr>
            <a:r>
              <a:rPr lang="en-US" sz="2400" dirty="0"/>
              <a:t>TXWARN membership</a:t>
            </a:r>
          </a:p>
          <a:p>
            <a:pPr indent="-457200">
              <a:buFont typeface="Wingdings" panose="05000000000000000000" pitchFamily="2" charset="2"/>
              <a:buChar char="q"/>
            </a:pPr>
            <a:r>
              <a:rPr lang="en-US" sz="2400" dirty="0"/>
              <a:t>Mutual aid agreement(s)</a:t>
            </a:r>
          </a:p>
          <a:p>
            <a:pPr indent="-457200">
              <a:buFont typeface="Wingdings" panose="05000000000000000000" pitchFamily="2" charset="2"/>
              <a:buChar char="q"/>
            </a:pPr>
            <a:r>
              <a:rPr lang="en-US" sz="2400" dirty="0"/>
              <a:t>Critical infrastructure designation</a:t>
            </a:r>
          </a:p>
          <a:p>
            <a:pPr marL="457200" indent="-457200">
              <a:buFont typeface="Wingdings" panose="05000000000000000000" pitchFamily="2" charset="2"/>
              <a:buChar char="q"/>
            </a:pPr>
            <a:r>
              <a:rPr lang="en-US" sz="2400" dirty="0"/>
              <a:t>Identify critical customers</a:t>
            </a:r>
          </a:p>
          <a:p>
            <a:pPr indent="-457200">
              <a:buFont typeface="Wingdings" panose="05000000000000000000" pitchFamily="2" charset="2"/>
              <a:buChar char="q"/>
            </a:pPr>
            <a:r>
              <a:rPr lang="en-US" sz="2400" dirty="0"/>
              <a:t>Tabletop/emergency preparedness drills</a:t>
            </a:r>
          </a:p>
          <a:p>
            <a:pPr indent="-457200">
              <a:buFont typeface="Wingdings" panose="05000000000000000000" pitchFamily="2" charset="2"/>
              <a:buChar char="q"/>
            </a:pPr>
            <a:r>
              <a:rPr lang="en-US" sz="2400" dirty="0"/>
              <a:t>Update plant and distribution maps/schematics</a:t>
            </a:r>
          </a:p>
          <a:p>
            <a:pPr indent="-457200">
              <a:buFont typeface="Wingdings" panose="05000000000000000000" pitchFamily="2" charset="2"/>
              <a:buChar char="q"/>
            </a:pPr>
            <a:r>
              <a:rPr lang="en-US" sz="2400" dirty="0"/>
              <a:t>Develop/update plant operation manuals</a:t>
            </a:r>
          </a:p>
          <a:p>
            <a:pPr indent="-457200">
              <a:buFont typeface="Wingdings" panose="05000000000000000000" pitchFamily="2" charset="2"/>
              <a:buChar char="q"/>
            </a:pPr>
            <a:r>
              <a:rPr lang="en-US" sz="2400" dirty="0"/>
              <a:t>Develop/implement an asset management program</a:t>
            </a:r>
          </a:p>
          <a:p>
            <a:pPr marL="457200" indent="-457200">
              <a:buFont typeface="Wingdings" panose="05000000000000000000" pitchFamily="2" charset="2"/>
              <a:buChar char="q"/>
            </a:pPr>
            <a:r>
              <a:rPr lang="en-US" sz="2400" dirty="0"/>
              <a:t>Develop/implement a preventative maintenance program</a:t>
            </a:r>
          </a:p>
          <a:p>
            <a:pPr indent="-457200">
              <a:buFont typeface="Wingdings" panose="05000000000000000000" pitchFamily="2" charset="2"/>
              <a:buChar char="q"/>
            </a:pPr>
            <a:r>
              <a:rPr lang="en-US" sz="2400" dirty="0"/>
              <a:t>Protect critical infrastructure (e.g., winterize, etc.)</a:t>
            </a:r>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7</a:t>
            </a:fld>
            <a:endParaRPr lang="en-US"/>
          </a:p>
        </p:txBody>
      </p:sp>
    </p:spTree>
    <p:extLst>
      <p:ext uri="{BB962C8B-B14F-4D97-AF65-F5344CB8AC3E}">
        <p14:creationId xmlns:p14="http://schemas.microsoft.com/office/powerpoint/2010/main" val="2466273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304800" y="0"/>
            <a:ext cx="7315200" cy="1325563"/>
          </a:xfrm>
        </p:spPr>
        <p:txBody>
          <a:bodyPr/>
          <a:lstStyle/>
          <a:p>
            <a:r>
              <a:rPr lang="en-US" b="1" dirty="0"/>
              <a:t>Critical Infrastructure</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304800" y="1123186"/>
            <a:ext cx="8763000" cy="5435541"/>
          </a:xfrm>
        </p:spPr>
        <p:txBody>
          <a:bodyPr>
            <a:noAutofit/>
          </a:bodyPr>
          <a:lstStyle/>
          <a:p>
            <a:r>
              <a:rPr lang="en-US" dirty="0"/>
              <a:t>Source water</a:t>
            </a:r>
          </a:p>
          <a:p>
            <a:pPr lvl="1"/>
            <a:r>
              <a:rPr lang="en-US" sz="3000" dirty="0"/>
              <a:t>Wells</a:t>
            </a:r>
          </a:p>
          <a:p>
            <a:pPr lvl="1"/>
            <a:r>
              <a:rPr lang="en-US" sz="3000" dirty="0"/>
              <a:t>Intakes</a:t>
            </a:r>
          </a:p>
          <a:p>
            <a:r>
              <a:rPr lang="en-US" dirty="0"/>
              <a:t>Treatment/booster plants</a:t>
            </a:r>
          </a:p>
          <a:p>
            <a:r>
              <a:rPr lang="en-US" dirty="0"/>
              <a:t>Pressure tanks</a:t>
            </a:r>
          </a:p>
          <a:p>
            <a:r>
              <a:rPr lang="en-US" dirty="0"/>
              <a:t>Storage tanks</a:t>
            </a:r>
          </a:p>
          <a:p>
            <a:pPr lvl="1"/>
            <a:r>
              <a:rPr lang="en-US" sz="3000" dirty="0"/>
              <a:t>Elevated</a:t>
            </a:r>
          </a:p>
          <a:p>
            <a:pPr lvl="1"/>
            <a:r>
              <a:rPr lang="en-US" sz="3000" dirty="0"/>
              <a:t>Ground/</a:t>
            </a:r>
            <a:r>
              <a:rPr lang="en-US" sz="3000" dirty="0" err="1"/>
              <a:t>clearwells</a:t>
            </a:r>
            <a:endParaRPr lang="en-US" sz="3000" dirty="0"/>
          </a:p>
          <a:p>
            <a:r>
              <a:rPr lang="en-US" dirty="0"/>
              <a:t>Chemical feeding facilities</a:t>
            </a:r>
          </a:p>
          <a:p>
            <a:r>
              <a:rPr lang="en-US" dirty="0"/>
              <a:t>Treatment plant piping/appurtenances</a:t>
            </a:r>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8</a:t>
            </a:fld>
            <a:endParaRPr lang="en-US"/>
          </a:p>
        </p:txBody>
      </p:sp>
    </p:spTree>
    <p:extLst>
      <p:ext uri="{BB962C8B-B14F-4D97-AF65-F5344CB8AC3E}">
        <p14:creationId xmlns:p14="http://schemas.microsoft.com/office/powerpoint/2010/main" val="790288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1456-1F2B-4185-97FB-E211812F8D6D}"/>
              </a:ext>
            </a:extLst>
          </p:cNvPr>
          <p:cNvSpPr>
            <a:spLocks noGrp="1"/>
          </p:cNvSpPr>
          <p:nvPr>
            <p:ph type="title"/>
          </p:nvPr>
        </p:nvSpPr>
        <p:spPr>
          <a:xfrm>
            <a:off x="304800" y="0"/>
            <a:ext cx="7315200" cy="1325563"/>
          </a:xfrm>
        </p:spPr>
        <p:txBody>
          <a:bodyPr/>
          <a:lstStyle/>
          <a:p>
            <a:r>
              <a:rPr lang="en-US" b="1" dirty="0"/>
              <a:t>Critical Infrastructure Cont.</a:t>
            </a:r>
          </a:p>
        </p:txBody>
      </p:sp>
      <p:sp>
        <p:nvSpPr>
          <p:cNvPr id="3" name="Content Placeholder 2">
            <a:extLst>
              <a:ext uri="{FF2B5EF4-FFF2-40B4-BE49-F238E27FC236}">
                <a16:creationId xmlns:a16="http://schemas.microsoft.com/office/drawing/2014/main" id="{56AC24BF-F14C-4C7E-A8E1-2224756CD6A1}"/>
              </a:ext>
            </a:extLst>
          </p:cNvPr>
          <p:cNvSpPr>
            <a:spLocks noGrp="1"/>
          </p:cNvSpPr>
          <p:nvPr>
            <p:ph idx="1"/>
          </p:nvPr>
        </p:nvSpPr>
        <p:spPr>
          <a:xfrm>
            <a:off x="190500" y="1140025"/>
            <a:ext cx="8763000" cy="5252978"/>
          </a:xfrm>
        </p:spPr>
        <p:txBody>
          <a:bodyPr>
            <a:noAutofit/>
          </a:bodyPr>
          <a:lstStyle/>
          <a:p>
            <a:pPr>
              <a:lnSpc>
                <a:spcPct val="100000"/>
              </a:lnSpc>
              <a:spcBef>
                <a:spcPts val="0"/>
              </a:spcBef>
            </a:pPr>
            <a:r>
              <a:rPr lang="en-US" dirty="0"/>
              <a:t>Sensors and monitoring equipment</a:t>
            </a:r>
          </a:p>
          <a:p>
            <a:r>
              <a:rPr lang="en-US" dirty="0"/>
              <a:t>Control valves (e.g., flow control, altitude, etc.)</a:t>
            </a:r>
          </a:p>
          <a:p>
            <a:r>
              <a:rPr lang="en-US" dirty="0"/>
              <a:t>Automation (e.g., SCADA)</a:t>
            </a:r>
          </a:p>
          <a:p>
            <a:r>
              <a:rPr lang="en-US" dirty="0"/>
              <a:t>Generators</a:t>
            </a:r>
          </a:p>
          <a:p>
            <a:r>
              <a:rPr lang="en-US" dirty="0"/>
              <a:t>Distribution network</a:t>
            </a:r>
          </a:p>
          <a:p>
            <a:pPr lvl="1"/>
            <a:r>
              <a:rPr lang="en-US" sz="3000" dirty="0"/>
              <a:t>Piping</a:t>
            </a:r>
          </a:p>
          <a:p>
            <a:pPr lvl="1"/>
            <a:r>
              <a:rPr lang="en-US" sz="3000" dirty="0"/>
              <a:t>Fire hydrants</a:t>
            </a:r>
          </a:p>
          <a:p>
            <a:pPr lvl="1"/>
            <a:r>
              <a:rPr lang="en-US" sz="3000" dirty="0"/>
              <a:t>Valves (e.g., flush, gate, etc.)</a:t>
            </a:r>
          </a:p>
          <a:p>
            <a:pPr lvl="1"/>
            <a:r>
              <a:rPr lang="en-US" sz="3000" dirty="0"/>
              <a:t>Meters</a:t>
            </a:r>
          </a:p>
          <a:p>
            <a:pPr lvl="1"/>
            <a:endParaRPr lang="en-US" sz="2400" dirty="0"/>
          </a:p>
        </p:txBody>
      </p:sp>
      <p:sp>
        <p:nvSpPr>
          <p:cNvPr id="4" name="Slide Number Placeholder 3">
            <a:extLst>
              <a:ext uri="{FF2B5EF4-FFF2-40B4-BE49-F238E27FC236}">
                <a16:creationId xmlns:a16="http://schemas.microsoft.com/office/drawing/2014/main" id="{29077DE2-DCA5-4D4D-903B-82AAAB94842F}"/>
              </a:ext>
            </a:extLst>
          </p:cNvPr>
          <p:cNvSpPr>
            <a:spLocks noGrp="1"/>
          </p:cNvSpPr>
          <p:nvPr>
            <p:ph type="sldNum" sz="quarter" idx="12"/>
          </p:nvPr>
        </p:nvSpPr>
        <p:spPr/>
        <p:txBody>
          <a:bodyPr/>
          <a:lstStyle/>
          <a:p>
            <a:fld id="{73F9939F-1474-4192-BEAE-819FD8A0D2A3}" type="slidenum">
              <a:rPr lang="en-US" smtClean="0"/>
              <a:t>9</a:t>
            </a:fld>
            <a:endParaRPr lang="en-US"/>
          </a:p>
        </p:txBody>
      </p:sp>
    </p:spTree>
    <p:extLst>
      <p:ext uri="{BB962C8B-B14F-4D97-AF65-F5344CB8AC3E}">
        <p14:creationId xmlns:p14="http://schemas.microsoft.com/office/powerpoint/2010/main" val="53833053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Lucida Bright"/>
        <a:ea typeface=""/>
        <a:cs typeface=""/>
      </a:majorFont>
      <a:minorFont>
        <a:latin typeface="Lucida Br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25656</TotalTime>
  <Words>2460</Words>
  <Application>Microsoft Office PowerPoint</Application>
  <PresentationFormat>On-screen Show (4:3)</PresentationFormat>
  <Paragraphs>387</Paragraphs>
  <Slides>50</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Courier New</vt:lpstr>
      <vt:lpstr>Lucida Bright</vt:lpstr>
      <vt:lpstr>Wingdings</vt:lpstr>
      <vt:lpstr>Custom Design</vt:lpstr>
      <vt:lpstr>Preparing for Severe Weather Events   </vt:lpstr>
      <vt:lpstr>Presentation Outline</vt:lpstr>
      <vt:lpstr>Preparedness Proverb</vt:lpstr>
      <vt:lpstr>Severe Weather Varieties</vt:lpstr>
      <vt:lpstr>Emergency Preparedness Plan (EPP)</vt:lpstr>
      <vt:lpstr>Who needs an EPP?</vt:lpstr>
      <vt:lpstr>Important To Do’s</vt:lpstr>
      <vt:lpstr>Critical Infrastructure</vt:lpstr>
      <vt:lpstr>Critical Infrastructure Cont.</vt:lpstr>
      <vt:lpstr>Critical Infrastructure Example</vt:lpstr>
      <vt:lpstr>Preemptive Checklist</vt:lpstr>
      <vt:lpstr>Fuel/Chemicals</vt:lpstr>
      <vt:lpstr>Chemical Storage/Feeders</vt:lpstr>
      <vt:lpstr>Chemical Storage/Feeders Cont.</vt:lpstr>
      <vt:lpstr>Chemical Storage/ Feeders Example 1</vt:lpstr>
      <vt:lpstr>Chemical Storage/ Feeders Example 2</vt:lpstr>
      <vt:lpstr>Chemical Storage/ Feeders</vt:lpstr>
      <vt:lpstr>Vehicle/Heavy Equip.</vt:lpstr>
      <vt:lpstr>Vehicle/Heavy Equip. cont.</vt:lpstr>
      <vt:lpstr>Vehicle Packing List</vt:lpstr>
      <vt:lpstr>Facility Access Roads</vt:lpstr>
      <vt:lpstr>Access Roads Example 1</vt:lpstr>
      <vt:lpstr>Access Roads Example 2</vt:lpstr>
      <vt:lpstr>Access Roads Example 3</vt:lpstr>
      <vt:lpstr>Electrical Facilities</vt:lpstr>
      <vt:lpstr>Electrical Facilities cont.</vt:lpstr>
      <vt:lpstr>Electrical Equipment</vt:lpstr>
      <vt:lpstr>Electrical Equipment Example 1 </vt:lpstr>
      <vt:lpstr>Electrical Equipment Example 2</vt:lpstr>
      <vt:lpstr>Electrical Equipment Example 3</vt:lpstr>
      <vt:lpstr>Wells and Pump Bldgs.</vt:lpstr>
      <vt:lpstr>Wells and Pump Bldgs Cont.</vt:lpstr>
      <vt:lpstr>Wells and Pump Example 1</vt:lpstr>
      <vt:lpstr>Wells and Pump Example 2</vt:lpstr>
      <vt:lpstr>Storage Tanks</vt:lpstr>
      <vt:lpstr>Also Consider for Storage Tanks</vt:lpstr>
      <vt:lpstr>Other Considerations for Storage Tanks</vt:lpstr>
      <vt:lpstr>Storage Tanks Example 1</vt:lpstr>
      <vt:lpstr>Storage Tanks Example 2</vt:lpstr>
      <vt:lpstr>Plant Piping</vt:lpstr>
      <vt:lpstr>Plant Piping Example</vt:lpstr>
      <vt:lpstr>Backflow Assemblies</vt:lpstr>
      <vt:lpstr>Distribution System</vt:lpstr>
      <vt:lpstr>Distribution System Cont.</vt:lpstr>
      <vt:lpstr>Distribution System Example 1</vt:lpstr>
      <vt:lpstr>Distribution System Example 2</vt:lpstr>
      <vt:lpstr>Emergency Repair Items</vt:lpstr>
      <vt:lpstr>Personnel/Staff</vt:lpstr>
      <vt:lpstr>Personnel/Staff Cont.</vt:lpstr>
      <vt:lpstr>Thank You! Questions?</vt:lpstr>
    </vt:vector>
  </TitlesOfParts>
  <Company>TCEQ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TCEQ’S Public Drinking Water Conference</dc:title>
  <dc:creator>mamiller</dc:creator>
  <cp:lastModifiedBy>Rheaa Miller</cp:lastModifiedBy>
  <cp:revision>650</cp:revision>
  <dcterms:created xsi:type="dcterms:W3CDTF">2008-04-09T21:45:33Z</dcterms:created>
  <dcterms:modified xsi:type="dcterms:W3CDTF">2024-01-13T00:04:32Z</dcterms:modified>
</cp:coreProperties>
</file>